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73" r:id="rId4"/>
    <p:sldId id="274" r:id="rId5"/>
    <p:sldId id="275" r:id="rId6"/>
    <p:sldId id="285" r:id="rId7"/>
    <p:sldId id="286" r:id="rId8"/>
    <p:sldId id="287" r:id="rId9"/>
    <p:sldId id="276" r:id="rId10"/>
    <p:sldId id="28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FBCFF"/>
    <a:srgbClr val="DA8200"/>
    <a:srgbClr val="990033"/>
    <a:srgbClr val="FF3B7C"/>
    <a:srgbClr val="CC0044"/>
    <a:srgbClr val="700015"/>
    <a:srgbClr val="0156FF"/>
    <a:srgbClr val="002B82"/>
    <a:srgbClr val="860086"/>
    <a:srgbClr val="FF3F4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_al__ma_Sayfas_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al__ma_Sayfas_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al__ma_Sayfas_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_al__ma_Sayfas_4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r-TR"/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75"/>
      <c:perspective val="30"/>
    </c:view3D>
    <c:plotArea>
      <c:layout>
        <c:manualLayout>
          <c:layoutTarget val="inner"/>
          <c:xMode val="edge"/>
          <c:yMode val="edge"/>
          <c:x val="6.0473495607406322E-2"/>
          <c:y val="9.2347004179022849E-2"/>
          <c:w val="0.62367271036970762"/>
          <c:h val="0.8153059916419542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spPr>
              <a:solidFill>
                <a:srgbClr val="002060"/>
              </a:solidFill>
            </c:spPr>
          </c:dPt>
          <c:dPt>
            <c:idx val="1"/>
            <c:spPr>
              <a:solidFill>
                <a:srgbClr val="FF3F44"/>
              </a:solidFill>
            </c:spPr>
          </c:dPt>
          <c:dPt>
            <c:idx val="2"/>
            <c:spPr>
              <a:solidFill>
                <a:srgbClr val="006600"/>
              </a:solidFill>
            </c:spPr>
          </c:dPt>
          <c:dPt>
            <c:idx val="3"/>
            <c:spPr>
              <a:solidFill>
                <a:srgbClr val="860086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4</a:t>
                    </a:r>
                    <a:r>
                      <a:rPr lang="tr-TR" dirty="0" smtClean="0"/>
                      <a:t>1</a:t>
                    </a:r>
                    <a:r>
                      <a:rPr lang="en-US" dirty="0" smtClean="0"/>
                      <a:t>,</a:t>
                    </a:r>
                    <a:r>
                      <a:rPr lang="tr-TR" dirty="0" smtClean="0"/>
                      <a:t>10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5.95046567152916E-2"/>
                  <c:y val="-0.14996581576406037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</a:t>
                    </a:r>
                    <a:r>
                      <a:rPr lang="tr-TR" dirty="0" smtClean="0"/>
                      <a:t>2,37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</a:t>
                    </a:r>
                    <a:r>
                      <a:rPr lang="tr-TR" dirty="0" smtClean="0"/>
                      <a:t>5,75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tr-TR" dirty="0" smtClean="0"/>
                      <a:t>20,77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tr-TR"/>
              </a:p>
            </c:txPr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ALANI</c:v>
                </c:pt>
                <c:pt idx="1">
                  <c:v>ALAN DIŞI</c:v>
                </c:pt>
                <c:pt idx="2">
                  <c:v>LİSANS ÜSTÜ</c:v>
                </c:pt>
                <c:pt idx="3">
                  <c:v>DİĞER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0.41100000000000003</c:v>
                </c:pt>
                <c:pt idx="1">
                  <c:v>0.22370000000000004</c:v>
                </c:pt>
                <c:pt idx="2">
                  <c:v>0.15750000000000003</c:v>
                </c:pt>
                <c:pt idx="3">
                  <c:v>0.20770000000000002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defRPr>
          </a:pPr>
          <a:endParaRPr lang="tr-TR"/>
        </a:p>
      </c:txPr>
    </c:legend>
    <c:plotVisOnly val="1"/>
    <c:dispBlanksAs val="zero"/>
  </c:chart>
  <c:txPr>
    <a:bodyPr/>
    <a:lstStyle/>
    <a:p>
      <a:pPr>
        <a:defRPr sz="1800"/>
      </a:pPr>
      <a:endParaRPr lang="tr-TR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r-TR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0.11682894029668288"/>
          <c:y val="3.9271641993326056E-2"/>
          <c:w val="0.88317105970331722"/>
          <c:h val="0.80899846952014665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spPr>
              <a:solidFill>
                <a:srgbClr val="002B82"/>
              </a:solidFill>
            </c:spPr>
          </c:dPt>
          <c:dPt>
            <c:idx val="1"/>
            <c:spPr>
              <a:solidFill>
                <a:srgbClr val="0156FF"/>
              </a:solidFill>
            </c:spPr>
          </c:dPt>
          <c:dPt>
            <c:idx val="2"/>
            <c:spPr>
              <a:solidFill>
                <a:srgbClr val="8FBCFF"/>
              </a:solidFill>
            </c:spPr>
          </c:dPt>
          <c:dLbls>
            <c:dLbl>
              <c:idx val="0"/>
              <c:layout>
                <c:manualLayout>
                  <c:x val="3.2956424859351317E-2"/>
                  <c:y val="-3.1485573657235345E-2"/>
                </c:manualLayout>
              </c:layout>
              <c:showVal val="1"/>
            </c:dLbl>
            <c:dLbl>
              <c:idx val="1"/>
              <c:layout>
                <c:manualLayout>
                  <c:x val="4.577281230465461E-2"/>
                  <c:y val="-3.1485573657235297E-2"/>
                </c:manualLayout>
              </c:layout>
              <c:showVal val="1"/>
            </c:dLbl>
            <c:dLbl>
              <c:idx val="2"/>
              <c:layout>
                <c:manualLayout>
                  <c:x val="4.211098732028231E-2"/>
                  <c:y val="-2.6237978047696137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tr-TR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Resim</c:v>
                </c:pt>
                <c:pt idx="1">
                  <c:v>Turizm ve Otel İşl.</c:v>
                </c:pt>
                <c:pt idx="2">
                  <c:v>Veteriner</c:v>
                </c:pt>
              </c:strCache>
            </c:strRef>
          </c:cat>
          <c:val>
            <c:numRef>
              <c:f>Лист1!$B$2:$B$4</c:f>
              <c:numCache>
                <c:formatCode>0.00%</c:formatCode>
                <c:ptCount val="3"/>
                <c:pt idx="0">
                  <c:v>0.8</c:v>
                </c:pt>
                <c:pt idx="1">
                  <c:v>0.77780000000000016</c:v>
                </c:pt>
                <c:pt idx="2">
                  <c:v>0.66670000000000018</c:v>
                </c:pt>
              </c:numCache>
            </c:numRef>
          </c:val>
        </c:ser>
        <c:shape val="box"/>
        <c:axId val="83500416"/>
        <c:axId val="83510400"/>
        <c:axId val="0"/>
      </c:bar3DChart>
      <c:catAx>
        <c:axId val="83500416"/>
        <c:scaling>
          <c:orientation val="minMax"/>
        </c:scaling>
        <c:axPos val="b"/>
        <c:tickLblPos val="nextTo"/>
        <c:crossAx val="83510400"/>
        <c:crosses val="autoZero"/>
        <c:auto val="1"/>
        <c:lblAlgn val="ctr"/>
        <c:lblOffset val="100"/>
      </c:catAx>
      <c:valAx>
        <c:axId val="83510400"/>
        <c:scaling>
          <c:orientation val="minMax"/>
          <c:max val="1"/>
        </c:scaling>
        <c:axPos val="l"/>
        <c:majorGridlines/>
        <c:numFmt formatCode="0%" sourceLinked="0"/>
        <c:tickLblPos val="nextTo"/>
        <c:crossAx val="8350041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tr-T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r-TR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0.11682894029668288"/>
          <c:y val="3.9271641993326056E-2"/>
          <c:w val="0.88317105970331722"/>
          <c:h val="0.80899846952014665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spPr>
              <a:solidFill>
                <a:srgbClr val="FF3B7C"/>
              </a:solidFill>
            </c:spPr>
          </c:dPt>
          <c:dPt>
            <c:idx val="1"/>
            <c:spPr>
              <a:solidFill>
                <a:srgbClr val="CC0044"/>
              </a:solidFill>
            </c:spPr>
          </c:dPt>
          <c:dPt>
            <c:idx val="2"/>
            <c:spPr>
              <a:solidFill>
                <a:srgbClr val="700015"/>
              </a:solidFill>
            </c:spPr>
          </c:dPt>
          <c:dLbls>
            <c:dLbl>
              <c:idx val="0"/>
              <c:layout>
                <c:manualLayout>
                  <c:x val="3.2956424859351317E-2"/>
                  <c:y val="-3.1485573657235345E-2"/>
                </c:manualLayout>
              </c:layout>
              <c:showVal val="1"/>
            </c:dLbl>
            <c:dLbl>
              <c:idx val="1"/>
              <c:layout>
                <c:manualLayout>
                  <c:x val="4.577281230465461E-2"/>
                  <c:y val="-3.1485573657235297E-2"/>
                </c:manualLayout>
              </c:layout>
              <c:showVal val="1"/>
            </c:dLbl>
            <c:dLbl>
              <c:idx val="2"/>
              <c:layout>
                <c:manualLayout>
                  <c:x val="4.211098732028231E-2"/>
                  <c:y val="-2.6237978047696137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tr-TR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Sosyoloji    Felsefe</c:v>
                </c:pt>
                <c:pt idx="1">
                  <c:v>Tarih</c:v>
                </c:pt>
                <c:pt idx="2">
                  <c:v>Çevre Mühendisliği</c:v>
                </c:pt>
              </c:strCache>
            </c:strRef>
          </c:cat>
          <c:val>
            <c:numRef>
              <c:f>Лист1!$B$2:$B$4</c:f>
              <c:numCache>
                <c:formatCode>0.00%</c:formatCode>
                <c:ptCount val="3"/>
                <c:pt idx="0">
                  <c:v>0.16669999999999999</c:v>
                </c:pt>
                <c:pt idx="1">
                  <c:v>0.20130000000000001</c:v>
                </c:pt>
                <c:pt idx="2">
                  <c:v>0.30910000000000026</c:v>
                </c:pt>
              </c:numCache>
            </c:numRef>
          </c:val>
        </c:ser>
        <c:shape val="box"/>
        <c:axId val="112121728"/>
        <c:axId val="112123264"/>
        <c:axId val="0"/>
      </c:bar3DChart>
      <c:catAx>
        <c:axId val="112121728"/>
        <c:scaling>
          <c:orientation val="minMax"/>
        </c:scaling>
        <c:axPos val="b"/>
        <c:tickLblPos val="nextTo"/>
        <c:crossAx val="112123264"/>
        <c:crosses val="autoZero"/>
        <c:auto val="1"/>
        <c:lblAlgn val="ctr"/>
        <c:lblOffset val="100"/>
      </c:catAx>
      <c:valAx>
        <c:axId val="112123264"/>
        <c:scaling>
          <c:orientation val="minMax"/>
          <c:max val="1"/>
        </c:scaling>
        <c:axPos val="l"/>
        <c:majorGridlines/>
        <c:numFmt formatCode="0%" sourceLinked="0"/>
        <c:tickLblPos val="nextTo"/>
        <c:crossAx val="11212172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tr-T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r-TR"/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75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spPr>
              <a:solidFill>
                <a:srgbClr val="002060"/>
              </a:solidFill>
            </c:spPr>
          </c:dPt>
          <c:dPt>
            <c:idx val="1"/>
            <c:spPr>
              <a:solidFill>
                <a:srgbClr val="CC0099"/>
              </a:solidFill>
            </c:spPr>
          </c:dPt>
          <c:dPt>
            <c:idx val="2"/>
            <c:spPr>
              <a:solidFill>
                <a:srgbClr val="006600"/>
              </a:solidFill>
            </c:spPr>
          </c:dPt>
          <c:dPt>
            <c:idx val="3"/>
            <c:spPr>
              <a:solidFill>
                <a:srgbClr val="0F808F"/>
              </a:solidFill>
            </c:spPr>
          </c:dPt>
          <c:dPt>
            <c:idx val="4"/>
            <c:spPr>
              <a:solidFill>
                <a:srgbClr val="DA820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tr-TR" dirty="0" smtClean="0"/>
                      <a:t>15,75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tr-TR" dirty="0" smtClean="0"/>
                      <a:t>20,77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tr-TR" dirty="0" smtClean="0"/>
                      <a:t>10,27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5</a:t>
                    </a:r>
                    <a:r>
                      <a:rPr lang="tr-TR" dirty="0" smtClean="0"/>
                      <a:t>2,74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pPr>
                      <a:defRPr b="1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tr-TR" dirty="0" smtClean="0"/>
                      <a:t>0,47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pPr/>
              <c:showVal val="1"/>
            </c:dLbl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tr-TR"/>
              </a:p>
            </c:txPr>
            <c:showVal val="1"/>
            <c:showLeaderLines val="1"/>
          </c:dLbls>
          <c:cat>
            <c:strRef>
              <c:f>Лист1!$A$2:$A$6</c:f>
              <c:strCache>
                <c:ptCount val="5"/>
                <c:pt idx="0">
                  <c:v>LİSANS ÜSTÜ</c:v>
                </c:pt>
                <c:pt idx="1">
                  <c:v>DİĞER</c:v>
                </c:pt>
                <c:pt idx="2">
                  <c:v>KAMU</c:v>
                </c:pt>
                <c:pt idx="3">
                  <c:v>ÖZEL</c:v>
                </c:pt>
                <c:pt idx="4">
                  <c:v>TİCARET</c:v>
                </c:pt>
              </c:strCache>
            </c:strRef>
          </c:cat>
          <c:val>
            <c:numRef>
              <c:f>Лист1!$B$2:$B$6</c:f>
              <c:numCache>
                <c:formatCode>0.00%</c:formatCode>
                <c:ptCount val="5"/>
                <c:pt idx="0">
                  <c:v>0.15750000000000003</c:v>
                </c:pt>
                <c:pt idx="1">
                  <c:v>0.20770000000000002</c:v>
                </c:pt>
                <c:pt idx="2">
                  <c:v>0.10270000000000001</c:v>
                </c:pt>
                <c:pt idx="3">
                  <c:v>0.52739999999999998</c:v>
                </c:pt>
                <c:pt idx="4">
                  <c:v>4.6000000000000008E-3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71638384519120468"/>
          <c:y val="0.32542431182860093"/>
          <c:w val="0.27363298732006747"/>
          <c:h val="0.34915137634279952"/>
        </c:manualLayout>
      </c:layout>
      <c:txPr>
        <a:bodyPr/>
        <a:lstStyle/>
        <a:p>
          <a:pPr>
            <a:defRPr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defRPr>
          </a:pPr>
          <a:endParaRPr lang="tr-TR"/>
        </a:p>
      </c:txPr>
    </c:legend>
    <c:plotVisOnly val="1"/>
    <c:dispBlanksAs val="zero"/>
  </c:chart>
  <c:txPr>
    <a:bodyPr/>
    <a:lstStyle/>
    <a:p>
      <a:pPr>
        <a:defRPr sz="1800"/>
      </a:pPr>
      <a:endParaRPr lang="tr-TR"/>
    </a:p>
  </c:txPr>
  <c:externalData r:id="rId2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E79439-8E62-483B-86C6-B639D66C65B5}" type="datetimeFigureOut">
              <a:rPr lang="ru-RU" smtClean="0"/>
              <a:pPr/>
              <a:t>16.06.2015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461D10-733A-47D3-944E-1FBD8C2F2F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415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003-A394-4920-AC50-E4264626343B}" type="datetimeFigureOut">
              <a:rPr lang="ru-RU" smtClean="0"/>
              <a:pPr/>
              <a:t>16.06.2015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37030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003-A394-4920-AC50-E4264626343B}" type="datetimeFigureOut">
              <a:rPr lang="ru-RU" smtClean="0"/>
              <a:pPr/>
              <a:t>16.06.2015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6433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003-A394-4920-AC50-E4264626343B}" type="datetimeFigureOut">
              <a:rPr lang="ru-RU" smtClean="0"/>
              <a:pPr/>
              <a:t>16.06.2015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57504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003-A394-4920-AC50-E4264626343B}" type="datetimeFigureOut">
              <a:rPr lang="ru-RU" smtClean="0"/>
              <a:pPr/>
              <a:t>16.06.2015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40271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003-A394-4920-AC50-E4264626343B}" type="datetimeFigureOut">
              <a:rPr lang="ru-RU" smtClean="0"/>
              <a:pPr/>
              <a:t>16.06.2015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9817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003-A394-4920-AC50-E4264626343B}" type="datetimeFigureOut">
              <a:rPr lang="ru-RU" smtClean="0"/>
              <a:pPr/>
              <a:t>16.06.2015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16159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003-A394-4920-AC50-E4264626343B}" type="datetimeFigureOut">
              <a:rPr lang="ru-RU" smtClean="0"/>
              <a:pPr/>
              <a:t>16.06.2015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09689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003-A394-4920-AC50-E4264626343B}" type="datetimeFigureOut">
              <a:rPr lang="ru-RU" smtClean="0"/>
              <a:pPr/>
              <a:t>16.06.2015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07262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003-A394-4920-AC50-E4264626343B}" type="datetimeFigureOut">
              <a:rPr lang="ru-RU" smtClean="0"/>
              <a:pPr/>
              <a:t>16.06.2015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86513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003-A394-4920-AC50-E4264626343B}" type="datetimeFigureOut">
              <a:rPr lang="ru-RU" smtClean="0"/>
              <a:pPr/>
              <a:t>16.06.2015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9444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B003-A394-4920-AC50-E4264626343B}" type="datetimeFigureOut">
              <a:rPr lang="ru-RU" smtClean="0"/>
              <a:pPr/>
              <a:t>16.06.2015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45534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CB003-A394-4920-AC50-E4264626343B}" type="datetimeFigureOut">
              <a:rPr lang="ru-RU" smtClean="0"/>
              <a:pPr/>
              <a:t>16.06.2015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40B9F-700E-4E52-9BE9-91A7FEC051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35152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erhat\Desktop\mezunlar_dernegi_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73718" y="1698639"/>
            <a:ext cx="3564398" cy="24482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4 Metin kutusu"/>
          <p:cNvSpPr txBox="1"/>
          <p:nvPr/>
        </p:nvSpPr>
        <p:spPr>
          <a:xfrm>
            <a:off x="827584" y="476672"/>
            <a:ext cx="7488832" cy="861774"/>
          </a:xfrm>
          <a:prstGeom prst="rect">
            <a:avLst/>
          </a:prstGeom>
          <a:solidFill>
            <a:srgbClr val="002060"/>
          </a:solidFill>
          <a:ln w="42500" cap="flat" cmpd="sng" algn="ctr">
            <a:solidFill>
              <a:srgbClr val="002060"/>
            </a:solidFill>
            <a:prstDash val="solid"/>
          </a:ln>
          <a:effectLst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5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KIRGIZİSTAN-TÜRKİYE MANAS ÜNİVERSİTESİ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5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MEZUNLARI VE MENSUPLARI </a:t>
            </a:r>
            <a:r>
              <a:rPr kumimoji="0" lang="tr-TR" sz="25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DERNEĞİ</a:t>
            </a:r>
            <a:endParaRPr kumimoji="0" lang="tr-TR" sz="25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6 Metin kutusu"/>
          <p:cNvSpPr txBox="1"/>
          <p:nvPr/>
        </p:nvSpPr>
        <p:spPr>
          <a:xfrm>
            <a:off x="827584" y="4293096"/>
            <a:ext cx="7488832" cy="830997"/>
          </a:xfrm>
          <a:prstGeom prst="rect">
            <a:avLst/>
          </a:prstGeom>
          <a:solidFill>
            <a:srgbClr val="93D6FF"/>
          </a:solidFill>
          <a:ln w="38100" cap="flat" cmpd="sng" algn="ctr">
            <a:solidFill>
              <a:srgbClr val="93D6FF"/>
            </a:solidFill>
            <a:prstDash val="solid"/>
          </a:ln>
          <a:effectLst>
            <a:outerShdw blurRad="65500" dist="38100" dir="5400000" rotWithShape="0">
              <a:srgbClr val="000000">
                <a:alpha val="40000"/>
              </a:srgb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KTMÜ</a:t>
            </a:r>
            <a:r>
              <a:rPr kumimoji="0" lang="tr-TR" sz="2400" b="1" i="0" u="none" strike="noStrike" kern="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MEZUNLARI MESLEKİ VE SEKTÖREL DURUM ANALİZİ</a:t>
            </a:r>
            <a:endParaRPr kumimoji="0" lang="tr-TR" sz="24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5 Metin kutusu"/>
          <p:cNvSpPr txBox="1"/>
          <p:nvPr/>
        </p:nvSpPr>
        <p:spPr>
          <a:xfrm>
            <a:off x="714348" y="5572140"/>
            <a:ext cx="7488832" cy="584775"/>
          </a:xfrm>
          <a:prstGeom prst="rect">
            <a:avLst/>
          </a:prstGeom>
          <a:solidFill>
            <a:srgbClr val="9E0000"/>
          </a:solidFill>
          <a:ln w="38100" cap="flat" cmpd="sng" algn="ctr">
            <a:solidFill>
              <a:sysClr val="window" lastClr="FFFFFF"/>
            </a:solidFill>
            <a:prstDash val="solid"/>
          </a:ln>
          <a:effectLst>
            <a:outerShdw blurRad="65500" dist="38100" dir="5400000" rotWithShape="0">
              <a:srgbClr val="000000">
                <a:alpha val="40000"/>
              </a:srgb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2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2015</a:t>
            </a:r>
            <a:endParaRPr kumimoji="0" lang="tr-TR" sz="32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2542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erhat\Desktop\mezunlar_dernegi_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4367" y="151167"/>
            <a:ext cx="893239" cy="61353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Прямоугольник 1"/>
          <p:cNvSpPr/>
          <p:nvPr/>
        </p:nvSpPr>
        <p:spPr>
          <a:xfrm>
            <a:off x="21544" y="286937"/>
            <a:ext cx="6804248" cy="45719"/>
          </a:xfrm>
          <a:prstGeom prst="rect">
            <a:avLst/>
          </a:prstGeom>
          <a:solidFill>
            <a:srgbClr val="93D6FF"/>
          </a:solidFill>
          <a:ln>
            <a:solidFill>
              <a:srgbClr val="93D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68" y="574969"/>
            <a:ext cx="7668344" cy="45719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68" y="430953"/>
            <a:ext cx="7164288" cy="45719"/>
          </a:xfrm>
          <a:prstGeom prst="rect">
            <a:avLst/>
          </a:prstGeom>
          <a:solidFill>
            <a:srgbClr val="0084D6"/>
          </a:solidFill>
          <a:ln>
            <a:solidFill>
              <a:srgbClr val="0084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7" name="Picture 2" descr="C:\Users\Serhat\Desktop\mezunlar_dernegi_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89801" y="764704"/>
            <a:ext cx="3564398" cy="24482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1" name="4 Metin kutusu"/>
          <p:cNvSpPr txBox="1"/>
          <p:nvPr/>
        </p:nvSpPr>
        <p:spPr>
          <a:xfrm>
            <a:off x="827584" y="4005064"/>
            <a:ext cx="7488832" cy="861774"/>
          </a:xfrm>
          <a:prstGeom prst="rect">
            <a:avLst/>
          </a:prstGeom>
          <a:solidFill>
            <a:srgbClr val="002060"/>
          </a:solidFill>
          <a:ln w="42500" cap="flat" cmpd="sng" algn="ctr">
            <a:solidFill>
              <a:srgbClr val="002060"/>
            </a:solidFill>
            <a:prstDash val="solid"/>
          </a:ln>
          <a:effectLst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tr-TR" sz="2500" kern="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KIRGIZİSTAN-TÜRKİYE MANAS ÜNİVERSİTESİ </a:t>
            </a:r>
          </a:p>
          <a:p>
            <a:pPr algn="ctr">
              <a:defRPr/>
            </a:pPr>
            <a:r>
              <a:rPr lang="tr-TR" sz="2500" kern="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MEZUNLAR DERNEĞİ</a:t>
            </a:r>
            <a:endParaRPr lang="tr-TR" sz="2500" kern="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6 Metin kutusu"/>
          <p:cNvSpPr txBox="1"/>
          <p:nvPr/>
        </p:nvSpPr>
        <p:spPr>
          <a:xfrm>
            <a:off x="827584" y="5199583"/>
            <a:ext cx="7488832" cy="461665"/>
          </a:xfrm>
          <a:prstGeom prst="rect">
            <a:avLst/>
          </a:prstGeom>
          <a:solidFill>
            <a:srgbClr val="93D6FF"/>
          </a:solidFill>
          <a:ln w="38100" cap="flat" cmpd="sng" algn="ctr">
            <a:noFill/>
            <a:prstDash val="solid"/>
          </a:ln>
          <a:effectLst>
            <a:outerShdw blurRad="65500" dist="38100" dir="5400000" rotWithShape="0">
              <a:srgbClr val="000000">
                <a:alpha val="40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tr-TR" sz="2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TEŞEKKÜR EDERİZ…</a:t>
            </a:r>
            <a:endParaRPr lang="tr-TR" sz="2400" kern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5 Metin kutusu"/>
          <p:cNvSpPr txBox="1"/>
          <p:nvPr/>
        </p:nvSpPr>
        <p:spPr>
          <a:xfrm>
            <a:off x="6660232" y="3212976"/>
            <a:ext cx="1656184" cy="584775"/>
          </a:xfrm>
          <a:prstGeom prst="rect">
            <a:avLst/>
          </a:prstGeom>
          <a:solidFill>
            <a:srgbClr val="9E0000"/>
          </a:solidFill>
          <a:ln w="38100" cap="flat" cmpd="sng" algn="ctr">
            <a:solidFill>
              <a:sysClr val="window" lastClr="FFFFFF"/>
            </a:solidFill>
            <a:prstDash val="solid"/>
          </a:ln>
          <a:effectLst>
            <a:outerShdw blurRad="65500" dist="38100" dir="5400000" rotWithShape="0">
              <a:srgbClr val="000000">
                <a:alpha val="40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tr-TR" sz="3200" kern="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2015</a:t>
            </a:r>
            <a:endParaRPr lang="tr-TR" sz="3200" kern="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2387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11560" y="1124744"/>
            <a:ext cx="7992888" cy="5328592"/>
          </a:xfrm>
          <a:solidFill>
            <a:srgbClr val="93D6FF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Bu çalışma, Üniversitemiz bünyesinde bulunan 8 Fakülte, 3 Yüksek Okul ve 1 Meslek Yüksek Okulundan 2013-2014 Eğitim-Öğretim döneminde mezun olan öğrencilerimizin mesleki durumlarını ve hangi sektörlerde çalıştıklarını belirlemek amacıyla yapılmıştır.</a:t>
            </a:r>
          </a:p>
          <a:p>
            <a:pPr algn="ctr">
              <a:buNone/>
            </a:pPr>
            <a:r>
              <a:rPr lang="tr-TR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Çalışmanın İçeriği</a:t>
            </a:r>
          </a:p>
          <a:p>
            <a:pPr marL="706438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tr-TR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Mezunlarımızla ilgili genel bilgiler,</a:t>
            </a:r>
          </a:p>
          <a:p>
            <a:pPr marL="706438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tr-TR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Mezunların mesleki dağılımı ve oranları,</a:t>
            </a:r>
          </a:p>
          <a:p>
            <a:pPr marL="706438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tr-TR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Mezunlarımızın sektörel dağılımı ve oranları.</a:t>
            </a:r>
          </a:p>
        </p:txBody>
      </p:sp>
      <p:pic>
        <p:nvPicPr>
          <p:cNvPr id="4" name="Picture 2" descr="C:\Users\Serhat\Desktop\mezunlar_dernegi_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4368" y="151167"/>
            <a:ext cx="683568" cy="46952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Прямоугольник 1"/>
          <p:cNvSpPr/>
          <p:nvPr/>
        </p:nvSpPr>
        <p:spPr>
          <a:xfrm>
            <a:off x="21544" y="286937"/>
            <a:ext cx="6804248" cy="45719"/>
          </a:xfrm>
          <a:prstGeom prst="rect">
            <a:avLst/>
          </a:prstGeom>
          <a:solidFill>
            <a:srgbClr val="93D6FF"/>
          </a:solidFill>
          <a:ln>
            <a:solidFill>
              <a:srgbClr val="93D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468" y="574969"/>
            <a:ext cx="7668344" cy="45719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468" y="430953"/>
            <a:ext cx="7164288" cy="45719"/>
          </a:xfrm>
          <a:prstGeom prst="rect">
            <a:avLst/>
          </a:prstGeom>
          <a:solidFill>
            <a:srgbClr val="0084D6"/>
          </a:solidFill>
          <a:ln>
            <a:solidFill>
              <a:srgbClr val="0084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54594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erhat\Desktop\mezunlar_dernegi_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36904" y="151167"/>
            <a:ext cx="683568" cy="469521"/>
          </a:xfrm>
          <a:prstGeom prst="roundRect">
            <a:avLst>
              <a:gd name="adj" fmla="val 8594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Прямоугольник 1"/>
          <p:cNvSpPr/>
          <p:nvPr/>
        </p:nvSpPr>
        <p:spPr>
          <a:xfrm>
            <a:off x="114320" y="57407"/>
            <a:ext cx="6804248" cy="45719"/>
          </a:xfrm>
          <a:prstGeom prst="rect">
            <a:avLst/>
          </a:prstGeom>
          <a:solidFill>
            <a:srgbClr val="93D6FF"/>
          </a:solidFill>
          <a:ln>
            <a:solidFill>
              <a:srgbClr val="93D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8032" y="319639"/>
            <a:ext cx="7668344" cy="45719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7428" y="188803"/>
            <a:ext cx="7164288" cy="45719"/>
          </a:xfrm>
          <a:prstGeom prst="rect">
            <a:avLst/>
          </a:prstGeom>
          <a:solidFill>
            <a:srgbClr val="0084D6"/>
          </a:solidFill>
          <a:ln>
            <a:solidFill>
              <a:srgbClr val="0084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5 Köşeleri Yuvarlanmış Dikdörtgen Belirtme Çizgisi"/>
          <p:cNvSpPr/>
          <p:nvPr/>
        </p:nvSpPr>
        <p:spPr>
          <a:xfrm>
            <a:off x="6948264" y="2204864"/>
            <a:ext cx="2088232" cy="1512168"/>
          </a:xfrm>
          <a:prstGeom prst="wedgeRoundRectCallout">
            <a:avLst>
              <a:gd name="adj1" fmla="val -54480"/>
              <a:gd name="adj2" fmla="val -83291"/>
              <a:gd name="adj3" fmla="val 16667"/>
            </a:avLst>
          </a:prstGeom>
          <a:solidFill>
            <a:srgbClr val="00206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32</a:t>
            </a:r>
            <a:r>
              <a:rPr lang="tr-T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farklı ülkede</a:t>
            </a:r>
          </a:p>
          <a:p>
            <a:pPr algn="ctr"/>
            <a:r>
              <a:rPr lang="tr-TR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mezunlarımız mevcuttur.</a:t>
            </a:r>
          </a:p>
        </p:txBody>
      </p:sp>
      <p:sp>
        <p:nvSpPr>
          <p:cNvPr id="11" name="1 Başlık"/>
          <p:cNvSpPr txBox="1">
            <a:spLocks/>
          </p:cNvSpPr>
          <p:nvPr/>
        </p:nvSpPr>
        <p:spPr>
          <a:xfrm>
            <a:off x="859406" y="476672"/>
            <a:ext cx="5720332" cy="523436"/>
          </a:xfrm>
          <a:prstGeom prst="rect">
            <a:avLst/>
          </a:prstGeom>
          <a:solidFill>
            <a:srgbClr val="002060"/>
          </a:solidFill>
        </p:spPr>
        <p:txBody>
          <a:bodyPr vert="horz" lIns="99534" tIns="49767" rIns="99534" bIns="49767" rtlCol="0" anchor="ctr">
            <a:noAutofit/>
          </a:bodyPr>
          <a:lstStyle>
            <a:lvl1pPr algn="l" defTabSz="995690" rtl="0" eaLnBrk="1" latinLnBrk="0" hangingPunct="1">
              <a:spcBef>
                <a:spcPct val="0"/>
              </a:spcBef>
              <a:buNone/>
              <a:defRPr sz="44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tr-TR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2002-2015 YILLARI ARASI </a:t>
            </a:r>
            <a:r>
              <a:rPr lang="tr-TR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mezunlarIMIZIN                    ÜLKELERE GÖRE DAĞILIMI</a:t>
            </a:r>
            <a:endParaRPr lang="tr-TR" sz="1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Tablo 1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98315115"/>
              </p:ext>
            </p:extLst>
          </p:nvPr>
        </p:nvGraphicFramePr>
        <p:xfrm>
          <a:off x="1142976" y="1071546"/>
          <a:ext cx="4657758" cy="5696100"/>
        </p:xfrm>
        <a:graphic>
          <a:graphicData uri="http://schemas.openxmlformats.org/drawingml/2006/table">
            <a:tbl>
              <a:tblPr/>
              <a:tblGrid>
                <a:gridCol w="1921454"/>
                <a:gridCol w="1656184"/>
                <a:gridCol w="1080120"/>
              </a:tblGrid>
              <a:tr h="0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ÜLKELER</a:t>
                      </a:r>
                    </a:p>
                  </a:txBody>
                  <a:tcPr marL="7228" marR="7228" marT="7228" marB="0" anchor="ctr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SAYI</a:t>
                      </a:r>
                    </a:p>
                  </a:txBody>
                  <a:tcPr marL="7228" marR="7228" marT="7228" marB="0" anchor="ctr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YÜZDE</a:t>
                      </a:r>
                    </a:p>
                  </a:txBody>
                  <a:tcPr marL="7228" marR="7228" marT="7228" marB="0" anchor="ctr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491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KIRGIZİSTAN</a:t>
                      </a:r>
                    </a:p>
                  </a:txBody>
                  <a:tcPr marL="7228" marR="7228" marT="7228" marB="0" anchor="ctr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1485</a:t>
                      </a:r>
                    </a:p>
                  </a:txBody>
                  <a:tcPr marL="7228" marR="7228" marT="7228" marB="0" anchor="ctr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62,32</a:t>
                      </a:r>
                    </a:p>
                  </a:txBody>
                  <a:tcPr marL="7228" marR="7228" marT="7228" marB="0" anchor="b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491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TÜRKİYE </a:t>
                      </a:r>
                    </a:p>
                  </a:txBody>
                  <a:tcPr marL="7228" marR="7228" marT="7228" marB="0" anchor="ctr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535</a:t>
                      </a:r>
                    </a:p>
                  </a:txBody>
                  <a:tcPr marL="7228" marR="7228" marT="7228" marB="0" anchor="ctr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22,45</a:t>
                      </a:r>
                    </a:p>
                  </a:txBody>
                  <a:tcPr marL="7228" marR="7228" marT="7228" marB="0" anchor="b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491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RUSYA</a:t>
                      </a:r>
                    </a:p>
                  </a:txBody>
                  <a:tcPr marL="7228" marR="7228" marT="7228" marB="0" anchor="ctr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142</a:t>
                      </a:r>
                    </a:p>
                  </a:txBody>
                  <a:tcPr marL="7228" marR="7228" marT="7228" marB="0" anchor="ctr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5,96</a:t>
                      </a:r>
                    </a:p>
                  </a:txBody>
                  <a:tcPr marL="7228" marR="7228" marT="7228" marB="0" anchor="b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491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KAZAKİSTAN</a:t>
                      </a:r>
                    </a:p>
                  </a:txBody>
                  <a:tcPr marL="7228" marR="7228" marT="7228" marB="0" anchor="ctr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49</a:t>
                      </a:r>
                    </a:p>
                  </a:txBody>
                  <a:tcPr marL="7228" marR="7228" marT="7228" marB="0" anchor="ctr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2,06</a:t>
                      </a:r>
                    </a:p>
                  </a:txBody>
                  <a:tcPr marL="7228" marR="7228" marT="7228" marB="0" anchor="b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491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9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B.A.E.</a:t>
                      </a:r>
                    </a:p>
                  </a:txBody>
                  <a:tcPr marL="7228" marR="7228" marT="7228" marB="0" anchor="ctr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41</a:t>
                      </a:r>
                    </a:p>
                  </a:txBody>
                  <a:tcPr marL="7228" marR="7228" marT="7228" marB="0" anchor="ctr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1,72</a:t>
                      </a:r>
                    </a:p>
                  </a:txBody>
                  <a:tcPr marL="7228" marR="7228" marT="7228" marB="0" anchor="b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491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A.B.D.</a:t>
                      </a:r>
                    </a:p>
                  </a:txBody>
                  <a:tcPr marL="7228" marR="7228" marT="7228" marB="0" anchor="ctr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25</a:t>
                      </a:r>
                    </a:p>
                  </a:txBody>
                  <a:tcPr marL="7228" marR="7228" marT="7228" marB="0" anchor="ctr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1,05</a:t>
                      </a:r>
                    </a:p>
                  </a:txBody>
                  <a:tcPr marL="7228" marR="7228" marT="7228" marB="0" anchor="b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491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9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ALMANYA</a:t>
                      </a:r>
                    </a:p>
                  </a:txBody>
                  <a:tcPr marL="7228" marR="7228" marT="7228" marB="0" anchor="ctr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15</a:t>
                      </a:r>
                    </a:p>
                  </a:txBody>
                  <a:tcPr marL="7228" marR="7228" marT="7228" marB="0" anchor="ctr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0,63</a:t>
                      </a:r>
                    </a:p>
                  </a:txBody>
                  <a:tcPr marL="7228" marR="7228" marT="7228" marB="0" anchor="b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491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ÇİN</a:t>
                      </a:r>
                    </a:p>
                  </a:txBody>
                  <a:tcPr marL="7228" marR="7228" marT="7228" marB="0" anchor="ctr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15</a:t>
                      </a:r>
                    </a:p>
                  </a:txBody>
                  <a:tcPr marL="7228" marR="7228" marT="7228" marB="0" anchor="ctr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0,63</a:t>
                      </a:r>
                    </a:p>
                  </a:txBody>
                  <a:tcPr marL="7228" marR="7228" marT="7228" marB="0" anchor="b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491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TACİKİSTAN</a:t>
                      </a:r>
                    </a:p>
                  </a:txBody>
                  <a:tcPr marL="7228" marR="7228" marT="7228" marB="0" anchor="ctr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13</a:t>
                      </a:r>
                    </a:p>
                  </a:txBody>
                  <a:tcPr marL="7228" marR="7228" marT="7228" marB="0" anchor="ctr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0,55</a:t>
                      </a:r>
                    </a:p>
                  </a:txBody>
                  <a:tcPr marL="7228" marR="7228" marT="7228" marB="0" anchor="b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491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9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UKRAYNA</a:t>
                      </a:r>
                    </a:p>
                  </a:txBody>
                  <a:tcPr marL="7228" marR="7228" marT="7228" marB="0" anchor="ctr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7228" marR="7228" marT="7228" marB="0" anchor="ctr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0,34</a:t>
                      </a:r>
                    </a:p>
                  </a:txBody>
                  <a:tcPr marL="7228" marR="7228" marT="7228" marB="0" anchor="b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491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K.K.T.C.</a:t>
                      </a:r>
                    </a:p>
                  </a:txBody>
                  <a:tcPr marL="7228" marR="7228" marT="7228" marB="0" anchor="ctr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7228" marR="7228" marT="7228" marB="0" anchor="ctr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0,34</a:t>
                      </a:r>
                    </a:p>
                  </a:txBody>
                  <a:tcPr marL="7228" marR="7228" marT="7228" marB="0" anchor="b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491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ÖZBEKİSTAN</a:t>
                      </a:r>
                    </a:p>
                  </a:txBody>
                  <a:tcPr marL="7228" marR="7228" marT="7228" marB="0" anchor="ctr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7228" marR="7228" marT="7228" marB="0" anchor="ctr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0,29</a:t>
                      </a:r>
                    </a:p>
                  </a:txBody>
                  <a:tcPr marL="7228" marR="7228" marT="7228" marB="0" anchor="b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491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MOĞOLİSTAN</a:t>
                      </a:r>
                    </a:p>
                  </a:txBody>
                  <a:tcPr marL="7228" marR="7228" marT="7228" marB="0" anchor="ctr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7228" marR="7228" marT="7228" marB="0" anchor="ctr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0,25</a:t>
                      </a:r>
                    </a:p>
                  </a:txBody>
                  <a:tcPr marL="7228" marR="7228" marT="7228" marB="0" anchor="b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491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AFGANİSTAN</a:t>
                      </a:r>
                    </a:p>
                  </a:txBody>
                  <a:tcPr marL="7228" marR="7228" marT="7228" marB="0" anchor="ctr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7228" marR="7228" marT="7228" marB="0" anchor="ctr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0,25</a:t>
                      </a:r>
                    </a:p>
                  </a:txBody>
                  <a:tcPr marL="7228" marR="7228" marT="7228" marB="0" anchor="b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491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9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GÜNEY KORE</a:t>
                      </a:r>
                    </a:p>
                  </a:txBody>
                  <a:tcPr marL="7228" marR="7228" marT="7228" marB="0" anchor="ctr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7228" marR="7228" marT="7228" marB="0" anchor="ctr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0,25</a:t>
                      </a:r>
                    </a:p>
                  </a:txBody>
                  <a:tcPr marL="7228" marR="7228" marT="7228" marB="0" anchor="b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491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TAYLAND</a:t>
                      </a:r>
                    </a:p>
                  </a:txBody>
                  <a:tcPr marL="7228" marR="7228" marT="7228" marB="0" anchor="ctr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7228" marR="7228" marT="7228" marB="0" anchor="ctr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0,17</a:t>
                      </a:r>
                    </a:p>
                  </a:txBody>
                  <a:tcPr marL="7228" marR="7228" marT="7228" marB="0" anchor="b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491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9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KATAR</a:t>
                      </a:r>
                    </a:p>
                  </a:txBody>
                  <a:tcPr marL="7228" marR="7228" marT="7228" marB="0" anchor="ctr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7228" marR="7228" marT="7228" marB="0" anchor="ctr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0,13</a:t>
                      </a:r>
                    </a:p>
                  </a:txBody>
                  <a:tcPr marL="7228" marR="7228" marT="7228" marB="0" anchor="b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491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9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AVUSTRALYA</a:t>
                      </a:r>
                    </a:p>
                  </a:txBody>
                  <a:tcPr marL="7228" marR="7228" marT="7228" marB="0" anchor="ctr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7228" marR="7228" marT="7228" marB="0" anchor="ctr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0,08</a:t>
                      </a:r>
                    </a:p>
                  </a:txBody>
                  <a:tcPr marL="7228" marR="7228" marT="7228" marB="0" anchor="b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491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GÜRCİSTAN</a:t>
                      </a:r>
                    </a:p>
                  </a:txBody>
                  <a:tcPr marL="7228" marR="7228" marT="7228" marB="0" anchor="ctr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7228" marR="7228" marT="7228" marB="0" anchor="ctr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0,08</a:t>
                      </a:r>
                    </a:p>
                  </a:txBody>
                  <a:tcPr marL="7228" marR="7228" marT="7228" marB="0" anchor="b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491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TÜRKMENİSTAN</a:t>
                      </a:r>
                    </a:p>
                  </a:txBody>
                  <a:tcPr marL="7228" marR="7228" marT="7228" marB="0" anchor="ctr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7228" marR="7228" marT="7228" marB="0" anchor="ctr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0,04</a:t>
                      </a:r>
                    </a:p>
                  </a:txBody>
                  <a:tcPr marL="7228" marR="7228" marT="7228" marB="0" anchor="b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491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AZERBAYCAN</a:t>
                      </a:r>
                    </a:p>
                  </a:txBody>
                  <a:tcPr marL="7228" marR="7228" marT="7228" marB="0" anchor="ctr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7228" marR="7228" marT="7228" marB="0" anchor="ctr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0,04</a:t>
                      </a:r>
                    </a:p>
                  </a:txBody>
                  <a:tcPr marL="7228" marR="7228" marT="7228" marB="0" anchor="b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491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9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BOSNA HERSEK</a:t>
                      </a:r>
                    </a:p>
                  </a:txBody>
                  <a:tcPr marL="7228" marR="7228" marT="7228" marB="0" anchor="ctr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7228" marR="7228" marT="7228" marB="0" anchor="ctr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0,04</a:t>
                      </a:r>
                    </a:p>
                  </a:txBody>
                  <a:tcPr marL="7228" marR="7228" marT="7228" marB="0" anchor="b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491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9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FRANSA</a:t>
                      </a:r>
                    </a:p>
                  </a:txBody>
                  <a:tcPr marL="7228" marR="7228" marT="7228" marB="0" anchor="ctr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7228" marR="7228" marT="7228" marB="0" anchor="ctr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0,04</a:t>
                      </a:r>
                    </a:p>
                  </a:txBody>
                  <a:tcPr marL="7228" marR="7228" marT="7228" marB="0" anchor="b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491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IRAK</a:t>
                      </a:r>
                    </a:p>
                  </a:txBody>
                  <a:tcPr marL="7228" marR="7228" marT="7228" marB="0" anchor="ctr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7228" marR="7228" marT="7228" marB="0" anchor="ctr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0,04</a:t>
                      </a:r>
                    </a:p>
                  </a:txBody>
                  <a:tcPr marL="7228" marR="7228" marT="7228" marB="0" anchor="b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491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İNGİLTERE</a:t>
                      </a:r>
                    </a:p>
                  </a:txBody>
                  <a:tcPr marL="7228" marR="7228" marT="7228" marB="0" anchor="ctr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7228" marR="7228" marT="7228" marB="0" anchor="ctr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0,04</a:t>
                      </a:r>
                    </a:p>
                  </a:txBody>
                  <a:tcPr marL="7228" marR="7228" marT="7228" marB="0" anchor="b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491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İRLANDA </a:t>
                      </a:r>
                    </a:p>
                  </a:txBody>
                  <a:tcPr marL="7228" marR="7228" marT="7228" marB="0" anchor="ctr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7228" marR="7228" marT="7228" marB="0" anchor="ctr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0,04</a:t>
                      </a:r>
                    </a:p>
                  </a:txBody>
                  <a:tcPr marL="7228" marR="7228" marT="7228" marB="0" anchor="b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491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MADAGASKAR</a:t>
                      </a:r>
                    </a:p>
                  </a:txBody>
                  <a:tcPr marL="7228" marR="7228" marT="7228" marB="0" anchor="ctr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7228" marR="7228" marT="7228" marB="0" anchor="ctr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0,04</a:t>
                      </a:r>
                    </a:p>
                  </a:txBody>
                  <a:tcPr marL="7228" marR="7228" marT="7228" marB="0" anchor="b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491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MALTA</a:t>
                      </a:r>
                    </a:p>
                  </a:txBody>
                  <a:tcPr marL="7228" marR="7228" marT="7228" marB="0" anchor="ctr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7228" marR="7228" marT="7228" marB="0" anchor="ctr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0,04</a:t>
                      </a:r>
                    </a:p>
                  </a:txBody>
                  <a:tcPr marL="7228" marR="7228" marT="7228" marB="0" anchor="b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491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AVUSTURYA</a:t>
                      </a:r>
                    </a:p>
                  </a:txBody>
                  <a:tcPr marL="7228" marR="7228" marT="7228" marB="0" anchor="ctr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7228" marR="7228" marT="7228" marB="0" anchor="ctr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0,04</a:t>
                      </a:r>
                    </a:p>
                  </a:txBody>
                  <a:tcPr marL="7228" marR="7228" marT="7228" marB="0" anchor="b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491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9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SİNGAPUR</a:t>
                      </a:r>
                      <a:endParaRPr lang="tr-TR" sz="9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7228" marR="7228" marT="7228" marB="0" anchor="ctr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tr-TR" sz="9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7228" marR="7228" marT="7228" marB="0" anchor="ctr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28" marR="7228" marT="7228" marB="0" anchor="b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491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9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MALEZYA</a:t>
                      </a:r>
                      <a:endParaRPr lang="tr-TR" sz="9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7228" marR="7228" marT="7228" marB="0" anchor="ctr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tr-TR" sz="9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7228" marR="7228" marT="7228" marB="0" anchor="ctr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28" marR="7228" marT="7228" marB="0" anchor="b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491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NORVEÇ</a:t>
                      </a:r>
                    </a:p>
                  </a:txBody>
                  <a:tcPr marL="7228" marR="7228" marT="7228" marB="0" anchor="ctr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7228" marR="7228" marT="7228" marB="0" anchor="ctr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0,04</a:t>
                      </a:r>
                    </a:p>
                  </a:txBody>
                  <a:tcPr marL="7228" marR="7228" marT="7228" marB="0" anchor="b">
                    <a:lnL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F41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79532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erhat\Desktop\mezunlar_dernegi_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4368" y="151167"/>
            <a:ext cx="683568" cy="46952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Прямоугольник 1"/>
          <p:cNvSpPr/>
          <p:nvPr/>
        </p:nvSpPr>
        <p:spPr>
          <a:xfrm>
            <a:off x="21544" y="286937"/>
            <a:ext cx="6804248" cy="45719"/>
          </a:xfrm>
          <a:prstGeom prst="rect">
            <a:avLst/>
          </a:prstGeom>
          <a:solidFill>
            <a:srgbClr val="93D6FF"/>
          </a:solidFill>
          <a:ln>
            <a:solidFill>
              <a:srgbClr val="93D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68" y="574969"/>
            <a:ext cx="7668344" cy="45719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68" y="430953"/>
            <a:ext cx="7164288" cy="45719"/>
          </a:xfrm>
          <a:prstGeom prst="rect">
            <a:avLst/>
          </a:prstGeom>
          <a:solidFill>
            <a:srgbClr val="0084D6"/>
          </a:solidFill>
          <a:ln>
            <a:solidFill>
              <a:srgbClr val="0084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3 Metin kutusu"/>
          <p:cNvSpPr txBox="1"/>
          <p:nvPr/>
        </p:nvSpPr>
        <p:spPr>
          <a:xfrm>
            <a:off x="467544" y="1874435"/>
            <a:ext cx="8208912" cy="3354765"/>
          </a:xfrm>
          <a:prstGeom prst="rect">
            <a:avLst/>
          </a:prstGeom>
          <a:solidFill>
            <a:srgbClr val="00206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tr-TR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tr-TR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BÖLÜM</a:t>
            </a:r>
            <a:endParaRPr lang="tr-TR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tr-TR" sz="1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tr-TR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2013-2014 EĞİTİM-ÖĞRETİM DÖNEMİ MEZUNLARININ </a:t>
            </a:r>
            <a:r>
              <a:rPr lang="tr-TR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MESLEKİ DAĞILIMI</a:t>
            </a:r>
          </a:p>
          <a:p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0906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erhat\Desktop\mezunlar_dernegi_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4368" y="151167"/>
            <a:ext cx="683568" cy="46952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Прямоугольник 1"/>
          <p:cNvSpPr/>
          <p:nvPr/>
        </p:nvSpPr>
        <p:spPr>
          <a:xfrm>
            <a:off x="21544" y="286937"/>
            <a:ext cx="6804248" cy="45719"/>
          </a:xfrm>
          <a:prstGeom prst="rect">
            <a:avLst/>
          </a:prstGeom>
          <a:solidFill>
            <a:srgbClr val="93D6FF"/>
          </a:solidFill>
          <a:ln>
            <a:solidFill>
              <a:srgbClr val="93D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68" y="574969"/>
            <a:ext cx="7668344" cy="45719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68" y="430953"/>
            <a:ext cx="7164288" cy="45719"/>
          </a:xfrm>
          <a:prstGeom prst="rect">
            <a:avLst/>
          </a:prstGeom>
          <a:solidFill>
            <a:srgbClr val="0084D6"/>
          </a:solidFill>
          <a:ln>
            <a:solidFill>
              <a:srgbClr val="0084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1 Başlık"/>
          <p:cNvSpPr txBox="1">
            <a:spLocks/>
          </p:cNvSpPr>
          <p:nvPr/>
        </p:nvSpPr>
        <p:spPr>
          <a:xfrm>
            <a:off x="1" y="1052736"/>
            <a:ext cx="9144000" cy="1008112"/>
          </a:xfrm>
          <a:prstGeom prst="rect">
            <a:avLst/>
          </a:prstGeom>
          <a:solidFill>
            <a:srgbClr val="002060"/>
          </a:solidFill>
        </p:spPr>
        <p:txBody>
          <a:bodyPr vert="horz" lIns="99534" tIns="49767" rIns="99534" bIns="49767" rtlCol="0" anchor="t">
            <a:normAutofit fontScale="90000"/>
          </a:bodyPr>
          <a:lstStyle>
            <a:lvl1pPr algn="l" defTabSz="995690" rtl="0" eaLnBrk="1" latinLnBrk="0" hangingPunct="1">
              <a:spcBef>
                <a:spcPct val="0"/>
              </a:spcBef>
              <a:buNone/>
              <a:defRPr sz="44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tr-TR" sz="3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KTMÜ MEZUNLARININ </a:t>
            </a:r>
            <a:r>
              <a:rPr lang="tr-TR" sz="3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2013-2014 EĞİTİM-ÖĞRETİM DÖNEMİ MESLEKİ </a:t>
            </a:r>
            <a:r>
              <a:rPr lang="tr-TR" sz="3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DAĞILIM ORANLARI</a:t>
            </a: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="" xmlns:p14="http://schemas.microsoft.com/office/powerpoint/2010/main" val="347397228"/>
              </p:ext>
            </p:extLst>
          </p:nvPr>
        </p:nvGraphicFramePr>
        <p:xfrm>
          <a:off x="611560" y="1916832"/>
          <a:ext cx="7632848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3134475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erhat\Desktop\mezunlar_dernegi_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4368" y="151167"/>
            <a:ext cx="683568" cy="46952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Прямоугольник 1"/>
          <p:cNvSpPr/>
          <p:nvPr/>
        </p:nvSpPr>
        <p:spPr>
          <a:xfrm>
            <a:off x="21544" y="286937"/>
            <a:ext cx="6804248" cy="45719"/>
          </a:xfrm>
          <a:prstGeom prst="rect">
            <a:avLst/>
          </a:prstGeom>
          <a:solidFill>
            <a:srgbClr val="93D6FF"/>
          </a:solidFill>
          <a:ln>
            <a:solidFill>
              <a:srgbClr val="93D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68" y="574969"/>
            <a:ext cx="7668344" cy="45719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68" y="430953"/>
            <a:ext cx="7164288" cy="45719"/>
          </a:xfrm>
          <a:prstGeom prst="rect">
            <a:avLst/>
          </a:prstGeom>
          <a:solidFill>
            <a:srgbClr val="0084D6"/>
          </a:solidFill>
          <a:ln>
            <a:solidFill>
              <a:srgbClr val="0084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8 Metin kutusu"/>
          <p:cNvSpPr txBox="1"/>
          <p:nvPr/>
        </p:nvSpPr>
        <p:spPr>
          <a:xfrm>
            <a:off x="1115616" y="796642"/>
            <a:ext cx="6912768" cy="400110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Mezunlarımızın Alanında Çalışma Oranları (En Yüksek)</a:t>
            </a:r>
            <a:endParaRPr lang="tr-TR" sz="20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="" xmlns:p14="http://schemas.microsoft.com/office/powerpoint/2010/main" val="3235098188"/>
              </p:ext>
            </p:extLst>
          </p:nvPr>
        </p:nvGraphicFramePr>
        <p:xfrm>
          <a:off x="683568" y="1397000"/>
          <a:ext cx="7704856" cy="4912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69248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erhat\Desktop\mezunlar_dernegi_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4368" y="151167"/>
            <a:ext cx="683568" cy="46952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Прямоугольник 1"/>
          <p:cNvSpPr/>
          <p:nvPr/>
        </p:nvSpPr>
        <p:spPr>
          <a:xfrm>
            <a:off x="21544" y="286937"/>
            <a:ext cx="6804248" cy="45719"/>
          </a:xfrm>
          <a:prstGeom prst="rect">
            <a:avLst/>
          </a:prstGeom>
          <a:solidFill>
            <a:srgbClr val="93D6FF"/>
          </a:solidFill>
          <a:ln>
            <a:solidFill>
              <a:srgbClr val="93D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68" y="574969"/>
            <a:ext cx="7668344" cy="45719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68" y="430953"/>
            <a:ext cx="7164288" cy="45719"/>
          </a:xfrm>
          <a:prstGeom prst="rect">
            <a:avLst/>
          </a:prstGeom>
          <a:solidFill>
            <a:srgbClr val="0084D6"/>
          </a:solidFill>
          <a:ln>
            <a:solidFill>
              <a:srgbClr val="0084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8 Metin kutusu"/>
          <p:cNvSpPr txBox="1"/>
          <p:nvPr/>
        </p:nvSpPr>
        <p:spPr>
          <a:xfrm>
            <a:off x="1115616" y="796642"/>
            <a:ext cx="6912768" cy="400110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Mezunlarımızın Alanında Çalışma Oranları (En Düşük)</a:t>
            </a:r>
            <a:endParaRPr lang="tr-TR" sz="20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="" xmlns:p14="http://schemas.microsoft.com/office/powerpoint/2010/main" val="3856093736"/>
              </p:ext>
            </p:extLst>
          </p:nvPr>
        </p:nvGraphicFramePr>
        <p:xfrm>
          <a:off x="683568" y="1397000"/>
          <a:ext cx="7704856" cy="4912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783333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erhat\Desktop\mezunlar_dernegi_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4368" y="151167"/>
            <a:ext cx="683568" cy="46952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Прямоугольник 1"/>
          <p:cNvSpPr/>
          <p:nvPr/>
        </p:nvSpPr>
        <p:spPr>
          <a:xfrm>
            <a:off x="21544" y="286937"/>
            <a:ext cx="6804248" cy="45719"/>
          </a:xfrm>
          <a:prstGeom prst="rect">
            <a:avLst/>
          </a:prstGeom>
          <a:solidFill>
            <a:srgbClr val="93D6FF"/>
          </a:solidFill>
          <a:ln>
            <a:solidFill>
              <a:srgbClr val="93D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68" y="574969"/>
            <a:ext cx="7668344" cy="45719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68" y="430953"/>
            <a:ext cx="7164288" cy="45719"/>
          </a:xfrm>
          <a:prstGeom prst="rect">
            <a:avLst/>
          </a:prstGeom>
          <a:solidFill>
            <a:srgbClr val="0084D6"/>
          </a:solidFill>
          <a:ln>
            <a:solidFill>
              <a:srgbClr val="0084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3 Metin kutusu"/>
          <p:cNvSpPr txBox="1"/>
          <p:nvPr/>
        </p:nvSpPr>
        <p:spPr>
          <a:xfrm>
            <a:off x="467544" y="1874435"/>
            <a:ext cx="8208912" cy="3354765"/>
          </a:xfrm>
          <a:prstGeom prst="rect">
            <a:avLst/>
          </a:prstGeom>
          <a:solidFill>
            <a:srgbClr val="00206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tr-TR" b="1" dirty="0" smtClean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tr-TR" sz="40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2. BÖLÜM</a:t>
            </a:r>
            <a:endParaRPr lang="tr-TR" sz="40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tr-TR" sz="16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tr-TR" sz="4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2013-2014 EĞİTİM-ÖĞRETİM DÖNEMİ MEZUNLARININ </a:t>
            </a:r>
            <a:r>
              <a:rPr lang="tr-TR" sz="40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SEKTÖREL DAĞILIMI</a:t>
            </a:r>
          </a:p>
          <a:p>
            <a:endParaRPr lang="ru-RU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0101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erhat\Desktop\mezunlar_dernegi_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4368" y="151167"/>
            <a:ext cx="683568" cy="46952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Прямоугольник 1"/>
          <p:cNvSpPr/>
          <p:nvPr/>
        </p:nvSpPr>
        <p:spPr>
          <a:xfrm>
            <a:off x="21544" y="286937"/>
            <a:ext cx="6804248" cy="45719"/>
          </a:xfrm>
          <a:prstGeom prst="rect">
            <a:avLst/>
          </a:prstGeom>
          <a:solidFill>
            <a:srgbClr val="93D6FF"/>
          </a:solidFill>
          <a:ln>
            <a:solidFill>
              <a:srgbClr val="93D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68" y="574969"/>
            <a:ext cx="7668344" cy="45719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68" y="430953"/>
            <a:ext cx="7164288" cy="45719"/>
          </a:xfrm>
          <a:prstGeom prst="rect">
            <a:avLst/>
          </a:prstGeom>
          <a:solidFill>
            <a:srgbClr val="0084D6"/>
          </a:solidFill>
          <a:ln>
            <a:solidFill>
              <a:srgbClr val="0084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1 Başlık"/>
          <p:cNvSpPr txBox="1">
            <a:spLocks/>
          </p:cNvSpPr>
          <p:nvPr/>
        </p:nvSpPr>
        <p:spPr>
          <a:xfrm>
            <a:off x="1" y="1052736"/>
            <a:ext cx="9144000" cy="1008112"/>
          </a:xfrm>
          <a:prstGeom prst="rect">
            <a:avLst/>
          </a:prstGeom>
          <a:solidFill>
            <a:srgbClr val="002060"/>
          </a:solidFill>
        </p:spPr>
        <p:txBody>
          <a:bodyPr vert="horz" lIns="99534" tIns="49767" rIns="99534" bIns="49767" rtlCol="0" anchor="t">
            <a:normAutofit fontScale="97500"/>
          </a:bodyPr>
          <a:lstStyle>
            <a:lvl1pPr algn="l" defTabSz="995690" rtl="0" eaLnBrk="1" latinLnBrk="0" hangingPunct="1">
              <a:spcBef>
                <a:spcPct val="0"/>
              </a:spcBef>
              <a:buNone/>
              <a:defRPr sz="44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tr-TR" sz="3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KTMÜ MEZUNLARININ </a:t>
            </a:r>
            <a:r>
              <a:rPr lang="tr-TR" sz="3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2002-2013 </a:t>
            </a:r>
            <a:r>
              <a:rPr lang="tr-TR" sz="3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YILLARI ARASINDAKİ </a:t>
            </a:r>
            <a:r>
              <a:rPr lang="tr-TR" sz="3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sektörel </a:t>
            </a:r>
            <a:r>
              <a:rPr lang="tr-TR" sz="3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DAĞILIM ORANLARI</a:t>
            </a: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="" xmlns:p14="http://schemas.microsoft.com/office/powerpoint/2010/main" val="1325707996"/>
              </p:ext>
            </p:extLst>
          </p:nvPr>
        </p:nvGraphicFramePr>
        <p:xfrm>
          <a:off x="611560" y="1916832"/>
          <a:ext cx="7632848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3527362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Другая 6">
    <a:dk1>
      <a:srgbClr val="FFFFFF"/>
    </a:dk1>
    <a:lt1>
      <a:srgbClr val="7030A0"/>
    </a:lt1>
    <a:dk2>
      <a:srgbClr val="B01EEA"/>
    </a:dk2>
    <a:lt2>
      <a:srgbClr val="002060"/>
    </a:lt2>
    <a:accent1>
      <a:srgbClr val="6F4189"/>
    </a:accent1>
    <a:accent2>
      <a:srgbClr val="9E0FBB"/>
    </a:accent2>
    <a:accent3>
      <a:srgbClr val="C78DD7"/>
    </a:accent3>
    <a:accent4>
      <a:srgbClr val="B01EEA"/>
    </a:accent4>
    <a:accent5>
      <a:srgbClr val="9E0FBB"/>
    </a:accent5>
    <a:accent6>
      <a:srgbClr val="6F4189"/>
    </a:accent6>
    <a:hlink>
      <a:srgbClr val="B01EEA"/>
    </a:hlink>
    <a:folHlink>
      <a:srgbClr val="021B2A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Другая 6">
    <a:dk1>
      <a:srgbClr val="FFFFFF"/>
    </a:dk1>
    <a:lt1>
      <a:srgbClr val="7030A0"/>
    </a:lt1>
    <a:dk2>
      <a:srgbClr val="B01EEA"/>
    </a:dk2>
    <a:lt2>
      <a:srgbClr val="002060"/>
    </a:lt2>
    <a:accent1>
      <a:srgbClr val="6F4189"/>
    </a:accent1>
    <a:accent2>
      <a:srgbClr val="9E0FBB"/>
    </a:accent2>
    <a:accent3>
      <a:srgbClr val="C78DD7"/>
    </a:accent3>
    <a:accent4>
      <a:srgbClr val="B01EEA"/>
    </a:accent4>
    <a:accent5>
      <a:srgbClr val="9E0FBB"/>
    </a:accent5>
    <a:accent6>
      <a:srgbClr val="6F4189"/>
    </a:accent6>
    <a:hlink>
      <a:srgbClr val="B01EEA"/>
    </a:hlink>
    <a:folHlink>
      <a:srgbClr val="021B2A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684</TotalTime>
  <Words>277</Words>
  <Application>Microsoft Office PowerPoint</Application>
  <PresentationFormat>Ekran Gösterisi (4:3)</PresentationFormat>
  <Paragraphs>140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Тема Office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usr-ktmu</dc:creator>
  <cp:lastModifiedBy>serhat</cp:lastModifiedBy>
  <cp:revision>42</cp:revision>
  <dcterms:created xsi:type="dcterms:W3CDTF">2013-06-26T08:13:03Z</dcterms:created>
  <dcterms:modified xsi:type="dcterms:W3CDTF">2015-06-16T06:11:23Z</dcterms:modified>
</cp:coreProperties>
</file>