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547" r:id="rId4"/>
    <p:sldId id="478" r:id="rId5"/>
    <p:sldId id="519" r:id="rId6"/>
    <p:sldId id="518" r:id="rId7"/>
    <p:sldId id="545" r:id="rId8"/>
    <p:sldId id="509" r:id="rId9"/>
    <p:sldId id="510" r:id="rId10"/>
    <p:sldId id="28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BCFF"/>
    <a:srgbClr val="DA8200"/>
    <a:srgbClr val="990033"/>
    <a:srgbClr val="FF3B7C"/>
    <a:srgbClr val="CC0044"/>
    <a:srgbClr val="700015"/>
    <a:srgbClr val="0156FF"/>
    <a:srgbClr val="002B82"/>
    <a:srgbClr val="860086"/>
    <a:srgbClr val="FF3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94660"/>
  </p:normalViewPr>
  <p:slideViewPr>
    <p:cSldViewPr>
      <p:cViewPr varScale="1">
        <p:scale>
          <a:sx n="108" d="100"/>
          <a:sy n="108" d="100"/>
        </p:scale>
        <p:origin x="93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98111420159666"/>
          <c:y val="2.6258413805722886E-2"/>
          <c:w val="0.53753241207326163"/>
          <c:h val="0.89633054174002291"/>
        </c:manualLayout>
      </c:layout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explosion val="15"/>
          <c:dPt>
            <c:idx val="0"/>
            <c:bubble3D val="0"/>
            <c:explosion val="8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3FD-42F4-980B-C49DDA729DD8}"/>
              </c:ext>
            </c:extLst>
          </c:dPt>
          <c:dPt>
            <c:idx val="1"/>
            <c:bubble3D val="0"/>
            <c:explosion val="8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3FD-42F4-980B-C49DDA729DD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472D7050-26A9-4542-A90B-DA39D97A3B54}" type="VALUE">
                      <a:rPr lang="en-US">
                        <a:solidFill>
                          <a:srgbClr val="0070C0"/>
                        </a:solidFill>
                      </a:rPr>
                      <a:pPr/>
                      <a:t>[ЗНАЧЕНИЕ]</a:t>
                    </a:fld>
                    <a:endParaRPr lang="en-US" baseline="0" dirty="0">
                      <a:solidFill>
                        <a:srgbClr val="0070C0"/>
                      </a:solidFill>
                    </a:endParaRPr>
                  </a:p>
                  <a:p>
                    <a:fld id="{FEDBCD6B-EA78-4D8F-8497-A83F2A14FA1E}" type="PERCENTAGE">
                      <a:rPr lang="en-US">
                        <a:solidFill>
                          <a:srgbClr val="0070C0"/>
                        </a:solidFill>
                      </a:rPr>
                      <a:pPr/>
                      <a:t>[ПРОЦЕНТ]</a:t>
                    </a:fld>
                    <a:endParaRPr lang="ru-RU"/>
                  </a:p>
                </c:rich>
              </c:tx>
              <c:dLblPos val="outEnd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3FD-42F4-980B-C49DDA729DD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26E6318-A5C6-447B-B2FC-8330A66E33D6}" type="VALUE">
                      <a:rPr lang="en-US">
                        <a:solidFill>
                          <a:srgbClr val="C00000"/>
                        </a:solidFill>
                      </a:rPr>
                      <a:pPr/>
                      <a:t>[ЗНАЧЕНИЕ]</a:t>
                    </a:fld>
                    <a:endParaRPr lang="en-US" baseline="0" dirty="0">
                      <a:solidFill>
                        <a:srgbClr val="C00000"/>
                      </a:solidFill>
                    </a:endParaRPr>
                  </a:p>
                  <a:p>
                    <a:fld id="{2D5E0D0D-C634-48C8-A2FD-3B27AF098070}" type="PERCENTAGE">
                      <a:rPr lang="en-US">
                        <a:solidFill>
                          <a:srgbClr val="C00000"/>
                        </a:solidFill>
                      </a:rPr>
                      <a:pPr/>
                      <a:t>[ПРОЦЕНТ]</a:t>
                    </a:fld>
                    <a:endParaRPr lang="ru-RU"/>
                  </a:p>
                </c:rich>
              </c:tx>
              <c:dLblPos val="outEnd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3FD-42F4-980B-C49DDA729DD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Sayfa1!$A$2:$A$3</c:f>
              <c:strCache>
                <c:ptCount val="2"/>
                <c:pt idx="0">
                  <c:v>Анкета толтургандар</c:v>
                </c:pt>
                <c:pt idx="1">
                  <c:v>Толтура электер</c:v>
                </c:pt>
              </c:strCache>
            </c:strRef>
          </c:cat>
          <c:val>
            <c:numRef>
              <c:f>Sayfa1!$B$2:$B$3</c:f>
              <c:numCache>
                <c:formatCode>#,##0</c:formatCode>
                <c:ptCount val="2"/>
                <c:pt idx="0">
                  <c:v>5225</c:v>
                </c:pt>
                <c:pt idx="1">
                  <c:v>6073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3FD-42F4-980B-C49DDA729DD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8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24798831873E-2"/>
          <c:y val="0.87658007937484295"/>
          <c:w val="0.92362083776405801"/>
          <c:h val="0.10766487234172328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Sayfa1!$F$4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Sayfa1!$A$2:$A$4</c:f>
              <c:strCache>
                <c:ptCount val="3"/>
                <c:pt idx="0">
                  <c:v>Кыргызстан</c:v>
                </c:pt>
                <c:pt idx="1">
                  <c:v>Түркия</c:v>
                </c:pt>
                <c:pt idx="2">
                  <c:v>Башка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9582</c:v>
                </c:pt>
                <c:pt idx="1">
                  <c:v>1202</c:v>
                </c:pt>
                <c:pt idx="2">
                  <c:v>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9F-4784-B352-8C312540A7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3967488"/>
        <c:axId val="373972584"/>
      </c:barChart>
      <c:catAx>
        <c:axId val="37396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3972584"/>
        <c:crosses val="autoZero"/>
        <c:auto val="1"/>
        <c:lblAlgn val="ctr"/>
        <c:lblOffset val="100"/>
        <c:noMultiLvlLbl val="0"/>
      </c:catAx>
      <c:valAx>
        <c:axId val="373972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396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hPercent val="110"/>
      <c:rotY val="90"/>
      <c:depthPercent val="140"/>
      <c:rAngAx val="0"/>
      <c:perspective val="20"/>
    </c:view3D>
    <c:floor>
      <c:thickness val="0"/>
    </c:floor>
    <c:sideWall>
      <c:thickness val="0"/>
      <c:spPr>
        <a:ln>
          <a:noFill/>
        </a:ln>
        <a:effectLst>
          <a:glow>
            <a:schemeClr val="accent1">
              <a:alpha val="40000"/>
            </a:schemeClr>
          </a:glow>
          <a:outerShdw blurRad="50800" dist="50800" dir="5400000" algn="ctr" rotWithShape="0">
            <a:srgbClr val="000000">
              <a:alpha val="93000"/>
            </a:srgbClr>
          </a:outerShdw>
          <a:softEdge rad="63500"/>
        </a:effectLst>
        <a:scene3d>
          <a:camera prst="orthographicFront"/>
          <a:lightRig rig="threePt" dir="t"/>
        </a:scene3d>
        <a:sp3d>
          <a:bevelB h="6350"/>
        </a:sp3d>
      </c:spPr>
    </c:sideWall>
    <c:backWall>
      <c:thickness val="0"/>
      <c:spPr>
        <a:ln>
          <a:noFill/>
        </a:ln>
        <a:effectLst>
          <a:glow>
            <a:schemeClr val="accent1">
              <a:alpha val="40000"/>
            </a:schemeClr>
          </a:glow>
          <a:outerShdw blurRad="50800" dist="50800" dir="5400000" algn="ctr" rotWithShape="0">
            <a:srgbClr val="000000">
              <a:alpha val="93000"/>
            </a:srgbClr>
          </a:outerShdw>
          <a:softEdge rad="63500"/>
        </a:effectLst>
        <a:scene3d>
          <a:camera prst="orthographicFront"/>
          <a:lightRig rig="threePt" dir="t"/>
        </a:scene3d>
        <a:sp3d>
          <a:bevelB h="6350"/>
        </a:sp3d>
      </c:spPr>
    </c:backWall>
    <c:plotArea>
      <c:layout>
        <c:manualLayout>
          <c:layoutTarget val="inner"/>
          <c:xMode val="edge"/>
          <c:yMode val="edge"/>
          <c:x val="0.11574074074074074"/>
          <c:y val="0.14106876260367129"/>
          <c:w val="0.8842592592592593"/>
          <c:h val="0.8553580751764874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2700"/>
          </c:spPr>
          <c:explosion val="10"/>
          <c:dLbls>
            <c:dLbl>
              <c:idx val="0"/>
              <c:layout>
                <c:manualLayout>
                  <c:x val="0.41975308641975306"/>
                  <c:y val="-2.525429394805039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3B-40E1-B9F3-632D64DFD3C8}"/>
                </c:ext>
              </c:extLst>
            </c:dLbl>
            <c:dLbl>
              <c:idx val="1"/>
              <c:layout>
                <c:manualLayout>
                  <c:x val="-2.1801241858656558E-2"/>
                  <c:y val="0.1178532612838416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459414795372797"/>
                      <c:h val="0.2824271873190301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D3B-40E1-B9F3-632D64DFD3C8}"/>
                </c:ext>
              </c:extLst>
            </c:dLbl>
            <c:dLbl>
              <c:idx val="2"/>
              <c:layout>
                <c:manualLayout>
                  <c:x val="-1.0802469135802498E-2"/>
                  <c:y val="2.806032660894488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D3B-40E1-B9F3-632D64DFD3C8}"/>
                </c:ext>
              </c:extLst>
            </c:dLbl>
            <c:dLbl>
              <c:idx val="3"/>
              <c:layout>
                <c:manualLayout>
                  <c:x val="-3.7815325167687375E-2"/>
                  <c:y val="1.9642228626261415E-2"/>
                </c:manualLayout>
              </c:layout>
              <c:tx>
                <c:rich>
                  <a:bodyPr anchorCtr="0"/>
                  <a:lstStyle/>
                  <a:p>
                    <a:pPr algn="ctr" rtl="0">
                      <a:defRPr lang="ru-RU" sz="1600" b="1" i="0" u="none" strike="noStrike" kern="1200" baseline="0" dirty="0" smtClean="0">
                        <a:solidFill>
                          <a:srgbClr val="1F497D">
                            <a:lumMod val="75000"/>
                          </a:srgb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600" b="1" i="0" u="none" strike="noStrike" kern="1200" baseline="0" dirty="0">
                        <a:solidFill>
                          <a:srgbClr val="1F497D">
                            <a:lumMod val="75000"/>
                          </a:srgbClr>
                        </a:solidFill>
                        <a:latin typeface="+mn-lt"/>
                        <a:ea typeface="+mn-ea"/>
                        <a:cs typeface="+mn-cs"/>
                      </a:rPr>
                      <a:t>Башка (ишсиз, аскерде, декретте ж.б.)
1249
24,0%</a:t>
                    </a:r>
                  </a:p>
                </c:rich>
              </c:tx>
              <c:numFmt formatCode="0.0%" sourceLinked="0"/>
              <c:spPr>
                <a:ln>
                  <a:noFill/>
                </a:ln>
              </c:sp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3B-40E1-B9F3-632D64DFD3C8}"/>
                </c:ext>
              </c:extLst>
            </c:dLbl>
            <c:numFmt formatCode="0.0%" sourceLinked="0"/>
            <c:spPr>
              <a:ln>
                <a:noFill/>
              </a:ln>
            </c:spPr>
            <c:txPr>
              <a:bodyPr/>
              <a:lstStyle/>
              <a:p>
                <a:pPr>
                  <a:defRPr sz="1600" b="1"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Ишке орношкондор</c:v>
                </c:pt>
                <c:pt idx="1">
                  <c:v>Иштеп+окуусун улантып жаткандар</c:v>
                </c:pt>
                <c:pt idx="2">
                  <c:v>Окуусун улантып жаткандар</c:v>
                </c:pt>
                <c:pt idx="3">
                  <c:v>Башка (ишсиз, аскерде, декретте ж.б.)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2749</c:v>
                </c:pt>
                <c:pt idx="1">
                  <c:v>514</c:v>
                </c:pt>
                <c:pt idx="2">
                  <c:v>713</c:v>
                </c:pt>
                <c:pt idx="3">
                  <c:v>1249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3B-40E1-B9F3-632D64DFD3C8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650205263738949E-2"/>
          <c:y val="0.14282474289123798"/>
          <c:w val="0.42036153205993093"/>
          <c:h val="0.82352045619663738"/>
        </c:manualLayout>
      </c:layout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GENEL</c:v>
                </c:pt>
              </c:strCache>
            </c:strRef>
          </c:tx>
          <c:explosion val="10"/>
          <c:dLbls>
            <c:dLbl>
              <c:idx val="1"/>
              <c:layout>
                <c:manualLayout>
                  <c:x val="-5.950717045975832E-2"/>
                  <c:y val="0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CF-4CC2-A6D9-2C643A2FF2D7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Sayfa1!$A$2:$A$5</c:f>
              <c:strCache>
                <c:ptCount val="4"/>
                <c:pt idx="0">
                  <c:v>КЕСИБИ БОЮНЧА ИШТЕП ЖАТКАНДАР</c:v>
                </c:pt>
                <c:pt idx="1">
                  <c:v>КЕСИБИНЕН ТЫШКАРЫ</c:v>
                </c:pt>
                <c:pt idx="2">
                  <c:v>ОКУУСУН УЛАНТЫП ЖАТКАНДАР</c:v>
                </c:pt>
                <c:pt idx="3">
                  <c:v>БАШКА (армия, декрет, жумушсуз)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2056</c:v>
                </c:pt>
                <c:pt idx="1">
                  <c:v>1207</c:v>
                </c:pt>
                <c:pt idx="2">
                  <c:v>713</c:v>
                </c:pt>
                <c:pt idx="3">
                  <c:v>1249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CF-4CC2-A6D9-2C643A2FF2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259868624807228"/>
          <c:y val="0.11327606993850883"/>
          <c:w val="0.33740131375192761"/>
          <c:h val="0.82178531488337059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bg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26270511006023"/>
          <c:y val="9.3224412247170818E-2"/>
          <c:w val="0.41593156315964896"/>
          <c:h val="0.64971908289582303"/>
        </c:manualLayout>
      </c:layout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GENEL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EF5-427F-82DE-73C364E3EEF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EF5-427F-82DE-73C364E3EEF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EF5-427F-82DE-73C364E3EEFF}"/>
              </c:ext>
            </c:extLst>
          </c:dPt>
          <c:dLbls>
            <c:dLbl>
              <c:idx val="0"/>
              <c:layout>
                <c:manualLayout>
                  <c:x val="8.5884177120416572E-2"/>
                  <c:y val="6.8028155601758539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F5-427F-82DE-73C364E3EEFF}"/>
                </c:ext>
              </c:extLst>
            </c:dLbl>
            <c:dLbl>
              <c:idx val="1"/>
              <c:layout>
                <c:manualLayout>
                  <c:x val="-0.11502345150055791"/>
                  <c:y val="-0.15621280175218635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F5-427F-82DE-73C364E3EEFF}"/>
                </c:ext>
              </c:extLst>
            </c:dLbl>
            <c:dLbl>
              <c:idx val="2"/>
              <c:layout>
                <c:manualLayout>
                  <c:x val="-0.16103283210078112"/>
                  <c:y val="0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F5-427F-82DE-73C364E3EE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Sayfa1!$A$2:$A$4</c:f>
              <c:strCache>
                <c:ptCount val="3"/>
                <c:pt idx="0">
                  <c:v>МАМЛЕКЕТТИК (КООМДУК) СЕКТОРДО</c:v>
                </c:pt>
                <c:pt idx="1">
                  <c:v>ЖЕКЕ СЕКТОРДО</c:v>
                </c:pt>
                <c:pt idx="2">
                  <c:v>КОММЕРЦИЯДА, БИЗНЕСТЕ</c:v>
                </c:pt>
              </c:strCache>
            </c:strRef>
          </c:cat>
          <c:val>
            <c:numRef>
              <c:f>Sayfa1!$B$2:$B$4</c:f>
              <c:numCache>
                <c:formatCode>0</c:formatCode>
                <c:ptCount val="3"/>
                <c:pt idx="0">
                  <c:v>722</c:v>
                </c:pt>
                <c:pt idx="1">
                  <c:v>2298</c:v>
                </c:pt>
                <c:pt idx="2">
                  <c:v>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EF5-427F-82DE-73C364E3EEF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770114914767924"/>
          <c:y val="0.78686518242634507"/>
          <c:w val="0.84121740096511011"/>
          <c:h val="0.172408224482993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79439-8E62-483B-86C6-B639D66C65B5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61D10-733A-47D3-944E-1FBD8C2F2F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5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027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461D10-733A-47D3-944E-1FBD8C2F2F3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1509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53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461D10-733A-47D3-944E-1FBD8C2F2F3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0421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03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33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504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930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923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03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261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010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010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5686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66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2715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4471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501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428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1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15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68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26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51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4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53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CB003-A394-4920-AC50-E4264626343B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15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CB003-A394-4920-AC50-E4264626343B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6942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yaZYkXeoQSq1UmAh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022245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y-KG" sz="2400" b="1" kern="0" dirty="0">
                <a:ln w="1905"/>
                <a:solidFill>
                  <a:srgbClr val="EC333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КЫРГЫЗ-ТҮРК «МАНАС» УНИВЕРСИТЕТИ</a:t>
            </a:r>
            <a:endParaRPr lang="tr-TR" sz="2400" b="1" kern="0" dirty="0">
              <a:ln w="1905"/>
              <a:solidFill>
                <a:srgbClr val="EC3337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3240280"/>
            <a:ext cx="5904656" cy="3416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ky-KG" sz="3600" b="1" kern="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КТМУнун</a:t>
            </a:r>
            <a:endParaRPr lang="tr-TR" sz="3600" b="1" kern="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r>
              <a:rPr lang="ky-KG" sz="3600" b="1" kern="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БҮТҮРҮҮЧҮЛӨРҮНҮН (20</a:t>
            </a:r>
            <a:r>
              <a:rPr lang="en-US" sz="3600" b="1" kern="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02</a:t>
            </a:r>
            <a:r>
              <a:rPr lang="ky-KG" sz="3600" b="1" kern="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-202</a:t>
            </a:r>
            <a:r>
              <a:rPr lang="tr-TR" sz="3600" b="1" kern="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y-KG" sz="3600" b="1" kern="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-ж.ж.)</a:t>
            </a:r>
            <a:br>
              <a:rPr lang="ky-KG" sz="3600" b="1" kern="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sz="3600" b="1" kern="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ИШКЕ ОРНОШУУ БОЮНЧА КӨРСӨТКҮЧТӨРҮ </a:t>
            </a:r>
            <a:endParaRPr lang="tr-TR" sz="3600" b="1" kern="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manas.edu.kg/logo/Manas_logo.jpg">
            <a:extLst>
              <a:ext uri="{FF2B5EF4-FFF2-40B4-BE49-F238E27FC236}">
                <a16:creationId xmlns:a16="http://schemas.microsoft.com/office/drawing/2014/main" id="{057146A4-378C-4903-9CC5-753F7181A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16632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422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23528" y="1412776"/>
            <a:ext cx="82378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Бул анализдеги маалыматтар Студенттик иштер башкармалыгы тарабынан даярдалган 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Google Forms</a:t>
            </a: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https://forms.gle/yaZYkXeoQSq1UmAh6</a:t>
            </a:r>
            <a:r>
              <a:rPr lang="ky-KG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анкетасын</a:t>
            </a:r>
            <a:r>
              <a:rPr lang="ky-KG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бүтүрүүчүлөр диплом алганы келгендеринде толтурган, ошондой эле социалдык медиа (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Facebook</a:t>
            </a:r>
            <a:r>
              <a:rPr lang="ky-KG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WhatsApp</a:t>
            </a:r>
            <a:r>
              <a:rPr lang="ky-KG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жана электрондук почталар аркылуу жиберилген анкетага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берилген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жооптордун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негизинде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алынды</a:t>
            </a:r>
            <a:r>
              <a:rPr lang="ky-KG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>
              <a:defRPr/>
            </a:pPr>
            <a:r>
              <a:rPr lang="ky-KG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Жалпы 1</a:t>
            </a: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1205</a:t>
            </a:r>
            <a:r>
              <a:rPr lang="ky-KG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бүтүрүүчүнүн </a:t>
            </a: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5225</a:t>
            </a:r>
            <a:r>
              <a:rPr lang="ky-KG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өздөрү жөнүндө маалымат беришти, т</a:t>
            </a: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оптолгон маалыматтар кылдаттык менен текшерилип, бүтүрүүчүлөрүбүздүн ишке орношуу жана иштеген тармактары боюнча анализ жасалды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Анализдин мазмуну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1049338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2002-202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-окуу жылында бүтүргөндөрдүн жалпы саны жана алардын ичинен анкета толтургандардын үлүшү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  <a:endParaRPr kumimoji="0" lang="ky-KG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1049338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Бүтүрүүчүлөрүбүздүн өлкөлөр боюнча статистикасы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</a:p>
          <a:p>
            <a:pPr marL="1049338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Бүтүрүүчүлөрүбүздүн жумушка орношуу статистикасы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</a:p>
          <a:p>
            <a:pPr marL="1049338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Иштеген бүтүрүүчүлөрүбүздүн кесиби боюнча анализи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  <a:endParaRPr kumimoji="0" lang="ky-KG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1049338" indent="-342900" algn="just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ky-KG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Иштеген бүтүрүүчүлөрүбүздүн сектордук анализи.</a:t>
            </a:r>
            <a:endParaRPr lang="tr-TR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http://manas.edu.kg/logo/Manas_logo.jpg">
            <a:extLst>
              <a:ext uri="{FF2B5EF4-FFF2-40B4-BE49-F238E27FC236}">
                <a16:creationId xmlns:a16="http://schemas.microsoft.com/office/drawing/2014/main" id="{5558464D-6CC5-4FBE-8E4D-10071D445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770" y="284798"/>
            <a:ext cx="1110460" cy="1110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01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erhat\Desktop\mezunlar_dernegi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7151"/>
            <a:ext cx="683568" cy="469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1544" y="142921"/>
            <a:ext cx="6804248" cy="45719"/>
          </a:xfrm>
          <a:prstGeom prst="rect">
            <a:avLst/>
          </a:prstGeom>
          <a:solidFill>
            <a:srgbClr val="93D6FF"/>
          </a:solidFill>
          <a:ln>
            <a:solidFill>
              <a:srgbClr val="93D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68" y="430953"/>
            <a:ext cx="7668344" cy="4571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68" y="286937"/>
            <a:ext cx="7164288" cy="45719"/>
          </a:xfrm>
          <a:prstGeom prst="rect">
            <a:avLst/>
          </a:prstGeom>
          <a:solidFill>
            <a:srgbClr val="0084D6"/>
          </a:solidFill>
          <a:ln>
            <a:solidFill>
              <a:srgbClr val="008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3 Metin kutusu"/>
          <p:cNvSpPr txBox="1"/>
          <p:nvPr/>
        </p:nvSpPr>
        <p:spPr>
          <a:xfrm>
            <a:off x="1780086" y="581779"/>
            <a:ext cx="5416537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y-KG" sz="2400" b="1" dirty="0">
                <a:latin typeface="Times New Roman" pitchFamily="18" charset="0"/>
                <a:cs typeface="Times New Roman" pitchFamily="18" charset="0"/>
              </a:rPr>
              <a:t>ЖАЛПЫ МААЛЫМАТ</a:t>
            </a:r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83640"/>
              </p:ext>
            </p:extLst>
          </p:nvPr>
        </p:nvGraphicFramePr>
        <p:xfrm>
          <a:off x="1115616" y="2891664"/>
          <a:ext cx="7056784" cy="3804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6 Metin kutusu"/>
          <p:cNvSpPr txBox="1"/>
          <p:nvPr/>
        </p:nvSpPr>
        <p:spPr>
          <a:xfrm>
            <a:off x="73980" y="1682503"/>
            <a:ext cx="7088744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y-KG" sz="2000" b="1" dirty="0">
                <a:solidFill>
                  <a:srgbClr val="C00000"/>
                </a:solidFill>
              </a:rPr>
              <a:t>2002-202</a:t>
            </a:r>
            <a:r>
              <a:rPr lang="tr-TR" sz="2000" b="1" dirty="0">
                <a:solidFill>
                  <a:srgbClr val="C00000"/>
                </a:solidFill>
              </a:rPr>
              <a:t>3</a:t>
            </a:r>
            <a:r>
              <a:rPr lang="ky-KG" sz="2000" b="1" dirty="0">
                <a:solidFill>
                  <a:srgbClr val="C00000"/>
                </a:solidFill>
              </a:rPr>
              <a:t>-ж.ж. ЖАЛПЫ БҮТҮРҮҮЧҮЛӨРДҮН САНЫ:</a:t>
            </a:r>
            <a:endParaRPr lang="en-US" sz="2000" b="1" dirty="0">
              <a:solidFill>
                <a:srgbClr val="C00000"/>
              </a:solidFill>
            </a:endParaRPr>
          </a:p>
          <a:p>
            <a:endParaRPr lang="ky-KG" sz="2000" b="1" dirty="0">
              <a:solidFill>
                <a:srgbClr val="C00000"/>
              </a:solidFill>
            </a:endParaRPr>
          </a:p>
          <a:p>
            <a:r>
              <a:rPr lang="ky-KG" sz="2000" b="1" dirty="0">
                <a:solidFill>
                  <a:srgbClr val="0070C0"/>
                </a:solidFill>
              </a:rPr>
              <a:t>БАЙЛАНЫШ ТҮЗҮЛГӨН БҮТҮРҮҮЧҮЛӨРДҮН САНЫ: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611F7-8921-41E1-9BDE-DE399666F591}"/>
              </a:ext>
            </a:extLst>
          </p:cNvPr>
          <p:cNvSpPr txBox="1"/>
          <p:nvPr/>
        </p:nvSpPr>
        <p:spPr>
          <a:xfrm>
            <a:off x="6621748" y="1428945"/>
            <a:ext cx="24482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>
                <a:solidFill>
                  <a:srgbClr val="C00000"/>
                </a:solidFill>
              </a:rPr>
              <a:t>112</a:t>
            </a:r>
            <a:r>
              <a:rPr lang="en-US" sz="4400" b="1" dirty="0">
                <a:solidFill>
                  <a:srgbClr val="C00000"/>
                </a:solidFill>
              </a:rPr>
              <a:t>98</a:t>
            </a:r>
            <a:endParaRPr lang="ky-KG" sz="4400" b="1" dirty="0">
              <a:solidFill>
                <a:srgbClr val="C00000"/>
              </a:solidFill>
            </a:endParaRPr>
          </a:p>
          <a:p>
            <a:r>
              <a:rPr lang="tr-TR" sz="4400" b="1" dirty="0">
                <a:solidFill>
                  <a:srgbClr val="0070C0"/>
                </a:solidFill>
              </a:rPr>
              <a:t>5225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33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erhat\Desktop\mezunlar_dernegi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7151"/>
            <a:ext cx="683568" cy="469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1544" y="142921"/>
            <a:ext cx="6804248" cy="45719"/>
          </a:xfrm>
          <a:prstGeom prst="rect">
            <a:avLst/>
          </a:prstGeom>
          <a:solidFill>
            <a:srgbClr val="93D6FF"/>
          </a:solidFill>
          <a:ln>
            <a:solidFill>
              <a:srgbClr val="93D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68" y="430953"/>
            <a:ext cx="7668344" cy="4571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68" y="286937"/>
            <a:ext cx="7164288" cy="45719"/>
          </a:xfrm>
          <a:prstGeom prst="rect">
            <a:avLst/>
          </a:prstGeom>
          <a:solidFill>
            <a:srgbClr val="0084D6"/>
          </a:solidFill>
          <a:ln>
            <a:solidFill>
              <a:srgbClr val="008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İçerik Yer Tutucusu 9"/>
          <p:cNvSpPr>
            <a:spLocks noGrp="1"/>
          </p:cNvSpPr>
          <p:nvPr>
            <p:ph idx="1"/>
          </p:nvPr>
        </p:nvSpPr>
        <p:spPr>
          <a:xfrm>
            <a:off x="96137" y="3429000"/>
            <a:ext cx="3316163" cy="192741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000" b="1" dirty="0" err="1">
                <a:solidFill>
                  <a:srgbClr val="C00000"/>
                </a:solidFill>
              </a:rPr>
              <a:t>Жалпы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бүтүрүүчүлөрдүн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9582</a:t>
            </a:r>
            <a:r>
              <a:rPr lang="ru-RU" sz="2000" b="1" dirty="0">
                <a:solidFill>
                  <a:srgbClr val="C00000"/>
                </a:solidFill>
              </a:rPr>
              <a:t>си (84,8%) – </a:t>
            </a:r>
            <a:r>
              <a:rPr lang="ru-RU" sz="2000" b="1" dirty="0" err="1">
                <a:solidFill>
                  <a:srgbClr val="C00000"/>
                </a:solidFill>
              </a:rPr>
              <a:t>Кыргызстандын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жарандары</a:t>
            </a:r>
            <a:r>
              <a:rPr lang="ru-RU" sz="2000" b="1" dirty="0">
                <a:solidFill>
                  <a:srgbClr val="C00000"/>
                </a:solidFill>
              </a:rPr>
              <a:t>, 1202си (10,6%) –</a:t>
            </a:r>
            <a:r>
              <a:rPr lang="ru-RU" sz="2000" b="1" dirty="0" err="1">
                <a:solidFill>
                  <a:srgbClr val="C00000"/>
                </a:solidFill>
              </a:rPr>
              <a:t>Түркиянын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жарандары</a:t>
            </a:r>
            <a:r>
              <a:rPr lang="ru-RU" sz="2000" b="1" dirty="0">
                <a:solidFill>
                  <a:srgbClr val="C00000"/>
                </a:solidFill>
              </a:rPr>
              <a:t>, 514</a:t>
            </a:r>
            <a:r>
              <a:rPr lang="ky-KG" sz="2000" b="1" dirty="0">
                <a:solidFill>
                  <a:srgbClr val="C00000"/>
                </a:solidFill>
              </a:rPr>
              <a:t>ү</a:t>
            </a:r>
            <a:r>
              <a:rPr lang="ru-RU" sz="2000" b="1" dirty="0">
                <a:solidFill>
                  <a:srgbClr val="C00000"/>
                </a:solidFill>
              </a:rPr>
              <a:t> (4,6%) –башка </a:t>
            </a:r>
            <a:r>
              <a:rPr lang="ru-RU" sz="2000" b="1" dirty="0" err="1">
                <a:solidFill>
                  <a:srgbClr val="C00000"/>
                </a:solidFill>
              </a:rPr>
              <a:t>өлкөлөрдүн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жарандары</a:t>
            </a:r>
            <a:r>
              <a:rPr lang="ru-RU" sz="2000" b="1" dirty="0">
                <a:solidFill>
                  <a:srgbClr val="C00000"/>
                </a:solidFill>
              </a:rPr>
              <a:t>.</a:t>
            </a:r>
          </a:p>
          <a:p>
            <a:pPr marL="0" indent="0" algn="ctr">
              <a:buNone/>
            </a:pPr>
            <a:endParaRPr lang="tr-TR" sz="2000" b="1" dirty="0">
              <a:solidFill>
                <a:srgbClr val="C00000"/>
              </a:solidFill>
            </a:endParaRPr>
          </a:p>
        </p:txBody>
      </p:sp>
      <p:sp>
        <p:nvSpPr>
          <p:cNvPr id="12" name="3 Metin kutusu"/>
          <p:cNvSpPr txBox="1"/>
          <p:nvPr/>
        </p:nvSpPr>
        <p:spPr>
          <a:xfrm>
            <a:off x="1754219" y="869810"/>
            <a:ext cx="5416537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y-KG" sz="2400" b="1" dirty="0">
                <a:latin typeface="Times New Roman" pitchFamily="18" charset="0"/>
                <a:cs typeface="Times New Roman" pitchFamily="18" charset="0"/>
              </a:rPr>
              <a:t>ЖАЛПЫ МААЛЫМАТ</a:t>
            </a:r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Grafik 21"/>
          <p:cNvGraphicFramePr/>
          <p:nvPr>
            <p:extLst>
              <p:ext uri="{D42A27DB-BD31-4B8C-83A1-F6EECF244321}">
                <p14:modId xmlns:p14="http://schemas.microsoft.com/office/powerpoint/2010/main" val="1488699418"/>
              </p:ext>
            </p:extLst>
          </p:nvPr>
        </p:nvGraphicFramePr>
        <p:xfrm>
          <a:off x="3423668" y="2204864"/>
          <a:ext cx="514426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3299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Köşeleri Yuvarlanmış Dikdörtgen Belirtme Çizgisi"/>
          <p:cNvSpPr/>
          <p:nvPr/>
        </p:nvSpPr>
        <p:spPr>
          <a:xfrm>
            <a:off x="7812360" y="2204864"/>
            <a:ext cx="1331640" cy="1944216"/>
          </a:xfrm>
          <a:prstGeom prst="wedgeRoundRectCallout">
            <a:avLst>
              <a:gd name="adj1" fmla="val -52231"/>
              <a:gd name="adj2" fmla="val -69889"/>
              <a:gd name="adj3" fmla="val 16667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8696" tIns="44354" rIns="88696" bIns="44354" rtlCol="0" anchor="ctr"/>
          <a:lstStyle/>
          <a:p>
            <a:pPr algn="ctr" defTabSz="886951">
              <a:defRPr/>
            </a:pPr>
            <a:r>
              <a:rPr lang="ky-KG" sz="13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Анкета толтурган бүтүрүүчүлөрүбүз 43 өлкөдө экенин белгилешкен</a:t>
            </a:r>
            <a:endParaRPr lang="tr-TR" sz="1300" b="1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10F8FB2-1CB4-4DC4-ABA5-9900EC6412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80805"/>
              </p:ext>
            </p:extLst>
          </p:nvPr>
        </p:nvGraphicFramePr>
        <p:xfrm>
          <a:off x="226849" y="913338"/>
          <a:ext cx="7560840" cy="575788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3081585847"/>
                    </a:ext>
                  </a:extLst>
                </a:gridCol>
                <a:gridCol w="1242138">
                  <a:extLst>
                    <a:ext uri="{9D8B030D-6E8A-4147-A177-3AD203B41FA5}">
                      <a16:colId xmlns:a16="http://schemas.microsoft.com/office/drawing/2014/main" val="1463143306"/>
                    </a:ext>
                  </a:extLst>
                </a:gridCol>
                <a:gridCol w="945105">
                  <a:extLst>
                    <a:ext uri="{9D8B030D-6E8A-4147-A177-3AD203B41FA5}">
                      <a16:colId xmlns:a16="http://schemas.microsoft.com/office/drawing/2014/main" val="2333548513"/>
                    </a:ext>
                  </a:extLst>
                </a:gridCol>
                <a:gridCol w="945105">
                  <a:extLst>
                    <a:ext uri="{9D8B030D-6E8A-4147-A177-3AD203B41FA5}">
                      <a16:colId xmlns:a16="http://schemas.microsoft.com/office/drawing/2014/main" val="2483459233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1309948177"/>
                    </a:ext>
                  </a:extLst>
                </a:gridCol>
                <a:gridCol w="1134126">
                  <a:extLst>
                    <a:ext uri="{9D8B030D-6E8A-4147-A177-3AD203B41FA5}">
                      <a16:colId xmlns:a16="http://schemas.microsoft.com/office/drawing/2014/main" val="671406210"/>
                    </a:ext>
                  </a:extLst>
                </a:gridCol>
                <a:gridCol w="945105">
                  <a:extLst>
                    <a:ext uri="{9D8B030D-6E8A-4147-A177-3AD203B41FA5}">
                      <a16:colId xmlns:a16="http://schemas.microsoft.com/office/drawing/2014/main" val="2532426187"/>
                    </a:ext>
                  </a:extLst>
                </a:gridCol>
                <a:gridCol w="945105">
                  <a:extLst>
                    <a:ext uri="{9D8B030D-6E8A-4147-A177-3AD203B41FA5}">
                      <a16:colId xmlns:a16="http://schemas.microsoft.com/office/drawing/2014/main" val="3933572362"/>
                    </a:ext>
                  </a:extLst>
                </a:gridCol>
              </a:tblGrid>
              <a:tr h="4554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400" u="none" strike="noStrike" dirty="0">
                          <a:effectLst/>
                        </a:rPr>
                        <a:t>Өлкөнүн</a:t>
                      </a:r>
                      <a:r>
                        <a:rPr lang="ky-KG" sz="1400" u="none" strike="noStrike" baseline="0" dirty="0">
                          <a:effectLst/>
                        </a:rPr>
                        <a:t> аталышы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400" u="none" strike="noStrike" dirty="0">
                          <a:effectLst/>
                        </a:rPr>
                        <a:t>Саны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400" u="none" strike="noStrike" dirty="0">
                          <a:effectLst/>
                        </a:rPr>
                        <a:t>Өлкөнүн</a:t>
                      </a:r>
                      <a:r>
                        <a:rPr lang="ky-KG" sz="1400" u="none" strike="noStrike" baseline="0" dirty="0">
                          <a:effectLst/>
                        </a:rPr>
                        <a:t> аталышы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400" u="none" strike="noStrike" dirty="0">
                          <a:effectLst/>
                        </a:rPr>
                        <a:t>Саны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57795229"/>
                  </a:ext>
                </a:extLst>
              </a:tr>
              <a:tr h="282609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Кыргызстан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3492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77,12%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23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Грузия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0,07%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5420811"/>
                  </a:ext>
                </a:extLst>
              </a:tr>
              <a:tr h="32376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Түркия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513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11,33%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24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dirty="0">
                          <a:effectLst/>
                        </a:rPr>
                        <a:t>Италия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0,07%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03224022"/>
                  </a:ext>
                </a:extLst>
              </a:tr>
              <a:tr h="22773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Орусия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191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4,22%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25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dirty="0">
                          <a:effectLst/>
                        </a:rPr>
                        <a:t>Канада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0,07%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04009618"/>
                  </a:ext>
                </a:extLst>
              </a:tr>
              <a:tr h="22773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БАЭ(Дубай)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58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1,28%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26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dirty="0">
                          <a:effectLst/>
                        </a:rPr>
                        <a:t>Кувейт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0,07%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25036644"/>
                  </a:ext>
                </a:extLst>
              </a:tr>
              <a:tr h="22773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Германия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42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0,93%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27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kern="1200" dirty="0">
                          <a:effectLst/>
                        </a:rPr>
                        <a:t>Бахрейн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0,07%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07588019"/>
                  </a:ext>
                </a:extLst>
              </a:tr>
              <a:tr h="28516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Казакстан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35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0,77%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28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dirty="0">
                          <a:effectLst/>
                        </a:rPr>
                        <a:t>Сингапур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0,02%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1926969"/>
                  </a:ext>
                </a:extLst>
              </a:tr>
              <a:tr h="2305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dirty="0">
                          <a:effectLst/>
                        </a:rPr>
                        <a:t>Кытай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31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0,68%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29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y-KG" sz="1200" u="none" strike="noStrike" dirty="0">
                          <a:effectLst/>
                        </a:rPr>
                        <a:t>Ооганстан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0,02%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9059827"/>
                  </a:ext>
                </a:extLst>
              </a:tr>
              <a:tr h="22773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dirty="0">
                          <a:effectLst/>
                        </a:rPr>
                        <a:t>АКШ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29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0,64%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30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dirty="0">
                          <a:effectLst/>
                        </a:rPr>
                        <a:t>Чехия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0,02%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64648508"/>
                  </a:ext>
                </a:extLst>
              </a:tr>
              <a:tr h="22773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dirty="0">
                          <a:effectLst/>
                        </a:rPr>
                        <a:t>Кипр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0,29%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31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dirty="0">
                          <a:effectLst/>
                        </a:rPr>
                        <a:t>Индия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0,02%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16674209"/>
                  </a:ext>
                </a:extLst>
              </a:tr>
              <a:tr h="22773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dirty="0">
                          <a:effectLst/>
                        </a:rPr>
                        <a:t>Түштүк Корея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0,29%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32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dirty="0">
                          <a:effectLst/>
                        </a:rPr>
                        <a:t>Испания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0,02%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05404406"/>
                  </a:ext>
                </a:extLst>
              </a:tr>
              <a:tr h="22773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dirty="0">
                          <a:effectLst/>
                        </a:rPr>
                        <a:t>Катар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0,27%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33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Швеция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0,02%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91704213"/>
                  </a:ext>
                </a:extLst>
              </a:tr>
              <a:tr h="25381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Өзбекстан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0,27%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34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Швейцария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0,02%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8486370"/>
                  </a:ext>
                </a:extLst>
              </a:tr>
              <a:tr h="2305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Монголия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0,22%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35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Малайзия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0,02%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57887212"/>
                  </a:ext>
                </a:extLst>
              </a:tr>
              <a:tr h="2305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Азербайжан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0,15%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36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Молдова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0,02%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80456808"/>
                  </a:ext>
                </a:extLst>
              </a:tr>
              <a:tr h="22773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u="none" strike="noStrike" kern="1200" dirty="0">
                          <a:effectLst/>
                        </a:rPr>
                        <a:t>Улуу Британия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0,15%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37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dirty="0">
                          <a:effectLst/>
                        </a:rPr>
                        <a:t>Польша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0,02%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74476669"/>
                  </a:ext>
                </a:extLst>
              </a:tr>
              <a:tr h="22773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ky-KG" sz="1200" u="none" strike="noStrike" kern="1200" dirty="0">
                          <a:effectLst/>
                        </a:rPr>
                        <a:t>Жапония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0,11%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38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Тайвань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0,02%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72131330"/>
                  </a:ext>
                </a:extLst>
              </a:tr>
              <a:tr h="27705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u="none" strike="noStrike" kern="1200" dirty="0">
                          <a:effectLst/>
                        </a:rPr>
                        <a:t>Түркмөнстан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0,11%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39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Греция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0,02%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5541103"/>
                  </a:ext>
                </a:extLst>
              </a:tr>
              <a:tr h="22773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u="none" strike="noStrike" kern="1200" dirty="0">
                          <a:effectLst/>
                        </a:rPr>
                        <a:t>Таиланд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0,11%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40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Норвегия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0,02%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34387853"/>
                  </a:ext>
                </a:extLst>
              </a:tr>
              <a:tr h="22773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u="none" strike="noStrike" kern="1200" dirty="0" err="1">
                          <a:effectLst/>
                        </a:rPr>
                        <a:t>Тажикистан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0,11%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41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Египет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0,02%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85462626"/>
                  </a:ext>
                </a:extLst>
              </a:tr>
              <a:tr h="22773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20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u="none" strike="noStrike" kern="1200" dirty="0">
                          <a:effectLst/>
                        </a:rPr>
                        <a:t>Австрия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0,09%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42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Иран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0,02%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1007844"/>
                  </a:ext>
                </a:extLst>
              </a:tr>
              <a:tr h="22773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21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u="none" strike="noStrike" kern="1200" dirty="0">
                          <a:effectLst/>
                        </a:rPr>
                        <a:t>Венгрия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0,09%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43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Литва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0,02%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19985384"/>
                  </a:ext>
                </a:extLst>
              </a:tr>
              <a:tr h="22773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u="none" strike="noStrike" kern="1200" dirty="0">
                          <a:effectLst/>
                        </a:rPr>
                        <a:t>Украина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0,09%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y-KG" sz="1200" u="none" strike="noStrike" dirty="0">
                          <a:effectLst/>
                        </a:rPr>
                        <a:t>ЖАЛПЫ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200" u="none" strike="noStrike" dirty="0">
                          <a:effectLst/>
                        </a:rPr>
                        <a:t>4528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200" u="none" strike="noStrike" dirty="0">
                          <a:effectLst/>
                        </a:rPr>
                        <a:t>100%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65526577"/>
                  </a:ext>
                </a:extLst>
              </a:tr>
            </a:tbl>
          </a:graphicData>
        </a:graphic>
      </p:graphicFrame>
      <p:pic>
        <p:nvPicPr>
          <p:cNvPr id="5" name="Picture 2" descr="C:\Users\Serhat\Desktop\mezunlar_dernegi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6904" y="151167"/>
            <a:ext cx="683568" cy="469521"/>
          </a:xfrm>
          <a:prstGeom prst="roundRect">
            <a:avLst>
              <a:gd name="adj" fmla="val 8594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1"/>
          <p:cNvSpPr/>
          <p:nvPr/>
        </p:nvSpPr>
        <p:spPr>
          <a:xfrm>
            <a:off x="136124" y="44624"/>
            <a:ext cx="6804248" cy="45719"/>
          </a:xfrm>
          <a:prstGeom prst="rect">
            <a:avLst/>
          </a:prstGeom>
          <a:solidFill>
            <a:srgbClr val="93D6FF"/>
          </a:solidFill>
          <a:ln>
            <a:solidFill>
              <a:srgbClr val="93D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4"/>
          <p:cNvSpPr/>
          <p:nvPr/>
        </p:nvSpPr>
        <p:spPr>
          <a:xfrm>
            <a:off x="286210" y="280078"/>
            <a:ext cx="7668344" cy="4571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5"/>
          <p:cNvSpPr/>
          <p:nvPr/>
        </p:nvSpPr>
        <p:spPr>
          <a:xfrm>
            <a:off x="194033" y="162351"/>
            <a:ext cx="7164288" cy="45719"/>
          </a:xfrm>
          <a:prstGeom prst="rect">
            <a:avLst/>
          </a:prstGeom>
          <a:solidFill>
            <a:srgbClr val="0084D6"/>
          </a:solidFill>
          <a:ln>
            <a:solidFill>
              <a:srgbClr val="008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1 Başlık"/>
          <p:cNvSpPr txBox="1">
            <a:spLocks/>
          </p:cNvSpPr>
          <p:nvPr/>
        </p:nvSpPr>
        <p:spPr>
          <a:xfrm>
            <a:off x="241636" y="430167"/>
            <a:ext cx="7560840" cy="3810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9534" tIns="49767" rIns="99534" bIns="49767" rtlCol="0" anchor="ctr">
            <a:noAutofit/>
          </a:bodyPr>
          <a:lstStyle>
            <a:lvl1pPr algn="l" defTabSz="995690" rtl="0" eaLnBrk="1" latinLnBrk="0" hangingPunct="1">
              <a:spcBef>
                <a:spcPct val="0"/>
              </a:spcBef>
              <a:buNone/>
              <a:defRPr sz="44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Бүтүрүүчүлөрүбүздүн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өлкөлөр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статистикасы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059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221727"/>
              </p:ext>
            </p:extLst>
          </p:nvPr>
        </p:nvGraphicFramePr>
        <p:xfrm>
          <a:off x="395536" y="184482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Metin kutusu">
            <a:extLst>
              <a:ext uri="{FF2B5EF4-FFF2-40B4-BE49-F238E27FC236}">
                <a16:creationId xmlns:a16="http://schemas.microsoft.com/office/drawing/2014/main" id="{14C3B613-EEAC-4BD0-885A-66BC52784B65}"/>
              </a:ext>
            </a:extLst>
          </p:cNvPr>
          <p:cNvSpPr txBox="1"/>
          <p:nvPr/>
        </p:nvSpPr>
        <p:spPr>
          <a:xfrm>
            <a:off x="1488569" y="51070"/>
            <a:ext cx="6696744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КТМУнун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2002-2023-ОКУУ ЖЫЛЫНДА БҮТҮРҮҮЧҮЛӨРҮНҮН АНАЛИЗИ (</a:t>
            </a:r>
            <a:r>
              <a:rPr lang="ru-RU" b="1" dirty="0" err="1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ишке</a:t>
            </a:r>
            <a:r>
              <a:rPr lang="ru-RU" b="1" dirty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орношуулары</a:t>
            </a:r>
            <a:r>
              <a:rPr lang="ru-RU" b="1" dirty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7" name="Picture 2" descr="C:\Users\Serhat\Desktop\mezunlar_dernegi_logo.jpg">
            <a:extLst>
              <a:ext uri="{FF2B5EF4-FFF2-40B4-BE49-F238E27FC236}">
                <a16:creationId xmlns:a16="http://schemas.microsoft.com/office/drawing/2014/main" id="{0700AD21-1C28-4D63-9D24-BEE9435AA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5119" y="139474"/>
            <a:ext cx="683568" cy="469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5 Metin kutusu">
            <a:extLst>
              <a:ext uri="{FF2B5EF4-FFF2-40B4-BE49-F238E27FC236}">
                <a16:creationId xmlns:a16="http://schemas.microsoft.com/office/drawing/2014/main" id="{7F93FB93-E8DA-4950-AB42-DF2E2A089B85}"/>
              </a:ext>
            </a:extLst>
          </p:cNvPr>
          <p:cNvSpPr txBox="1"/>
          <p:nvPr/>
        </p:nvSpPr>
        <p:spPr>
          <a:xfrm>
            <a:off x="275119" y="1009663"/>
            <a:ext cx="4512905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err="1">
                <a:solidFill>
                  <a:schemeClr val="bg1"/>
                </a:solidFill>
              </a:rPr>
              <a:t>Жалпы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бүтүрүүчүлөрдүн</a:t>
            </a:r>
            <a:r>
              <a:rPr lang="ru-RU" sz="1600" b="1" dirty="0">
                <a:solidFill>
                  <a:schemeClr val="bg1"/>
                </a:solidFill>
              </a:rPr>
              <a:t> саны </a:t>
            </a:r>
            <a:r>
              <a:rPr lang="tr-TR" sz="1600" b="1" dirty="0">
                <a:solidFill>
                  <a:schemeClr val="bg1"/>
                </a:solidFill>
              </a:rPr>
              <a:t>: </a:t>
            </a:r>
            <a:r>
              <a:rPr lang="ru-RU" sz="1600" b="1" dirty="0">
                <a:solidFill>
                  <a:schemeClr val="bg1"/>
                </a:solidFill>
              </a:rPr>
              <a:t>11298</a:t>
            </a:r>
            <a:endParaRPr lang="tr-TR" sz="1600" b="1" dirty="0">
              <a:solidFill>
                <a:schemeClr val="bg1"/>
              </a:solidFill>
            </a:endParaRPr>
          </a:p>
          <a:p>
            <a:r>
              <a:rPr lang="ru-RU" sz="1600" b="1" dirty="0">
                <a:solidFill>
                  <a:schemeClr val="bg1"/>
                </a:solidFill>
              </a:rPr>
              <a:t>Анкета </a:t>
            </a:r>
            <a:r>
              <a:rPr lang="ru-RU" sz="1600" b="1" dirty="0" err="1">
                <a:solidFill>
                  <a:schemeClr val="bg1"/>
                </a:solidFill>
              </a:rPr>
              <a:t>толтурган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бүтүрүүчүлөрдүн</a:t>
            </a:r>
            <a:r>
              <a:rPr lang="ru-RU" sz="1600" b="1" dirty="0">
                <a:solidFill>
                  <a:schemeClr val="bg1"/>
                </a:solidFill>
              </a:rPr>
              <a:t> саны </a:t>
            </a:r>
            <a:r>
              <a:rPr lang="tr-TR" sz="1600" b="1" dirty="0">
                <a:solidFill>
                  <a:schemeClr val="bg1"/>
                </a:solidFill>
              </a:rPr>
              <a:t>: </a:t>
            </a:r>
            <a:r>
              <a:rPr lang="ky-KG" sz="1600" b="1" dirty="0">
                <a:solidFill>
                  <a:schemeClr val="bg1"/>
                </a:solidFill>
              </a:rPr>
              <a:t>5225</a:t>
            </a:r>
            <a:endParaRPr lang="tr-TR" sz="1600" b="1" dirty="0">
              <a:solidFill>
                <a:schemeClr val="bg1"/>
              </a:solidFill>
            </a:endParaRPr>
          </a:p>
          <a:p>
            <a:r>
              <a:rPr lang="ru-RU" sz="1600" b="1" dirty="0" err="1">
                <a:solidFill>
                  <a:schemeClr val="bg1"/>
                </a:solidFill>
              </a:rPr>
              <a:t>Үл</a:t>
            </a:r>
            <a:r>
              <a:rPr lang="ky-KG" sz="1600" b="1" dirty="0">
                <a:solidFill>
                  <a:schemeClr val="bg1"/>
                </a:solidFill>
              </a:rPr>
              <a:t>үшү</a:t>
            </a:r>
            <a:r>
              <a:rPr lang="tr-TR" sz="1600" b="1" dirty="0">
                <a:solidFill>
                  <a:schemeClr val="bg1"/>
                </a:solidFill>
              </a:rPr>
              <a:t>: % </a:t>
            </a:r>
            <a:r>
              <a:rPr lang="ru-RU" sz="1600" b="1" dirty="0">
                <a:solidFill>
                  <a:schemeClr val="bg1"/>
                </a:solidFill>
              </a:rPr>
              <a:t>46,2</a:t>
            </a:r>
            <a:endParaRPr lang="tr-TR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88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1777459"/>
              </p:ext>
            </p:extLst>
          </p:nvPr>
        </p:nvGraphicFramePr>
        <p:xfrm>
          <a:off x="214282" y="1916831"/>
          <a:ext cx="8750206" cy="4904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1187624" y="36869"/>
            <a:ext cx="6696744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</a:rPr>
              <a:t>2002-202</a:t>
            </a:r>
            <a:r>
              <a:rPr lang="ky-KG" b="1" dirty="0">
                <a:solidFill>
                  <a:schemeClr val="bg1"/>
                </a:solidFill>
              </a:rPr>
              <a:t>3</a:t>
            </a:r>
            <a:r>
              <a:rPr lang="tr-TR" b="1" dirty="0">
                <a:solidFill>
                  <a:schemeClr val="bg1"/>
                </a:solidFill>
              </a:rPr>
              <a:t> </a:t>
            </a:r>
            <a:r>
              <a:rPr lang="ky-KG" b="1" dirty="0">
                <a:solidFill>
                  <a:schemeClr val="bg1"/>
                </a:solidFill>
              </a:rPr>
              <a:t>-ж.ж. КТМУнун</a:t>
            </a:r>
            <a:r>
              <a:rPr lang="ru-RU" b="1" dirty="0">
                <a:solidFill>
                  <a:schemeClr val="bg1"/>
                </a:solidFill>
              </a:rPr>
              <a:t> БҮТҮРҮҮЧҮЛӨРҮНҮН 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КЕСИПТИК ЖАКТАН БӨЛҮНҮШҮ </a:t>
            </a:r>
          </a:p>
        </p:txBody>
      </p:sp>
      <p:pic>
        <p:nvPicPr>
          <p:cNvPr id="7" name="Picture 2" descr="C:\Users\Serhat\Desktop\mezunlar_dernegi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683568" cy="469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5 Metin kutusu">
            <a:extLst>
              <a:ext uri="{FF2B5EF4-FFF2-40B4-BE49-F238E27FC236}">
                <a16:creationId xmlns:a16="http://schemas.microsoft.com/office/drawing/2014/main" id="{15B761FA-B63E-4681-8AAD-9DAD72E5C133}"/>
              </a:ext>
            </a:extLst>
          </p:cNvPr>
          <p:cNvSpPr txBox="1"/>
          <p:nvPr/>
        </p:nvSpPr>
        <p:spPr>
          <a:xfrm>
            <a:off x="214282" y="907137"/>
            <a:ext cx="4512905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err="1">
                <a:solidFill>
                  <a:schemeClr val="tx1"/>
                </a:solidFill>
              </a:rPr>
              <a:t>Жалпы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бүтүрүүчүлөрдүн</a:t>
            </a:r>
            <a:r>
              <a:rPr lang="ru-RU" sz="1600" b="1" dirty="0">
                <a:solidFill>
                  <a:schemeClr val="tx1"/>
                </a:solidFill>
              </a:rPr>
              <a:t> саны </a:t>
            </a:r>
            <a:r>
              <a:rPr lang="tr-TR" sz="1600" b="1" dirty="0">
                <a:solidFill>
                  <a:schemeClr val="tx1"/>
                </a:solidFill>
              </a:rPr>
              <a:t>: </a:t>
            </a:r>
            <a:r>
              <a:rPr lang="ru-RU" sz="1600" b="1" dirty="0">
                <a:solidFill>
                  <a:schemeClr val="tx1"/>
                </a:solidFill>
              </a:rPr>
              <a:t>11298</a:t>
            </a:r>
            <a:endParaRPr lang="tr-TR" sz="1600" b="1" dirty="0">
              <a:solidFill>
                <a:schemeClr val="tx1"/>
              </a:solidFill>
            </a:endParaRPr>
          </a:p>
          <a:p>
            <a:r>
              <a:rPr lang="ru-RU" sz="1600" b="1" dirty="0">
                <a:solidFill>
                  <a:schemeClr val="tx1"/>
                </a:solidFill>
              </a:rPr>
              <a:t>Анкета </a:t>
            </a:r>
            <a:r>
              <a:rPr lang="ru-RU" sz="1600" b="1" dirty="0" err="1">
                <a:solidFill>
                  <a:schemeClr val="tx1"/>
                </a:solidFill>
              </a:rPr>
              <a:t>толтурган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бүтүрүүчүлөрдүн</a:t>
            </a:r>
            <a:r>
              <a:rPr lang="ru-RU" sz="1600" b="1" dirty="0">
                <a:solidFill>
                  <a:schemeClr val="tx1"/>
                </a:solidFill>
              </a:rPr>
              <a:t> саны </a:t>
            </a:r>
            <a:r>
              <a:rPr lang="tr-TR" sz="1600" b="1" dirty="0">
                <a:solidFill>
                  <a:schemeClr val="tx1"/>
                </a:solidFill>
              </a:rPr>
              <a:t>: </a:t>
            </a:r>
            <a:r>
              <a:rPr lang="ky-KG" sz="1600" b="1" dirty="0">
                <a:solidFill>
                  <a:schemeClr val="tx1"/>
                </a:solidFill>
              </a:rPr>
              <a:t>5225</a:t>
            </a:r>
            <a:endParaRPr lang="tr-TR" sz="1600" b="1" dirty="0">
              <a:solidFill>
                <a:schemeClr val="tx1"/>
              </a:solidFill>
            </a:endParaRPr>
          </a:p>
          <a:p>
            <a:r>
              <a:rPr lang="ru-RU" sz="1600" b="1" dirty="0" err="1">
                <a:solidFill>
                  <a:schemeClr val="tx1"/>
                </a:solidFill>
              </a:rPr>
              <a:t>Үл</a:t>
            </a:r>
            <a:r>
              <a:rPr lang="ky-KG" sz="1600" b="1" dirty="0">
                <a:solidFill>
                  <a:schemeClr val="tx1"/>
                </a:solidFill>
              </a:rPr>
              <a:t>үшү</a:t>
            </a:r>
            <a:r>
              <a:rPr lang="tr-TR" sz="1600" b="1" dirty="0">
                <a:solidFill>
                  <a:schemeClr val="tx1"/>
                </a:solidFill>
              </a:rPr>
              <a:t>: % </a:t>
            </a:r>
            <a:r>
              <a:rPr lang="ru-RU" sz="1600" b="1" dirty="0">
                <a:solidFill>
                  <a:schemeClr val="tx1"/>
                </a:solidFill>
              </a:rPr>
              <a:t>46,2</a:t>
            </a:r>
            <a:endParaRPr lang="tr-T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986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Metin kutusu"/>
          <p:cNvSpPr txBox="1"/>
          <p:nvPr/>
        </p:nvSpPr>
        <p:spPr>
          <a:xfrm>
            <a:off x="683568" y="188640"/>
            <a:ext cx="7776864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err="1">
                <a:solidFill>
                  <a:schemeClr val="bg1"/>
                </a:solidFill>
              </a:rPr>
              <a:t>КТМУнун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tr-TR" sz="2000" b="1" dirty="0">
                <a:solidFill>
                  <a:schemeClr val="bg1"/>
                </a:solidFill>
              </a:rPr>
              <a:t>2002-202</a:t>
            </a:r>
            <a:r>
              <a:rPr lang="ky-KG" sz="2000" b="1" dirty="0">
                <a:solidFill>
                  <a:schemeClr val="bg1"/>
                </a:solidFill>
              </a:rPr>
              <a:t>3-ж.ж. </a:t>
            </a:r>
            <a:r>
              <a:rPr lang="ru-RU" sz="2000" b="1" dirty="0">
                <a:solidFill>
                  <a:schemeClr val="bg1"/>
                </a:solidFill>
              </a:rPr>
              <a:t>ИШКЕ ОРНОШКОН</a:t>
            </a:r>
            <a:endParaRPr lang="tr-TR" sz="2000" b="1" dirty="0">
              <a:solidFill>
                <a:schemeClr val="bg1"/>
              </a:solidFill>
            </a:endParaRP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БҮТҮРҮҮЧҮЛӨРҮНҮН ТАРМАКТАРГА КАРАТА БӨЛҮНҮШҮ</a:t>
            </a:r>
          </a:p>
        </p:txBody>
      </p:sp>
      <p:graphicFrame>
        <p:nvGraphicFramePr>
          <p:cNvPr id="10" name="Grafik 9"/>
          <p:cNvGraphicFramePr/>
          <p:nvPr>
            <p:extLst>
              <p:ext uri="{D42A27DB-BD31-4B8C-83A1-F6EECF244321}">
                <p14:modId xmlns:p14="http://schemas.microsoft.com/office/powerpoint/2010/main" val="3287937896"/>
              </p:ext>
            </p:extLst>
          </p:nvPr>
        </p:nvGraphicFramePr>
        <p:xfrm>
          <a:off x="323528" y="2204864"/>
          <a:ext cx="8352928" cy="46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5 Metin kutusu">
            <a:extLst>
              <a:ext uri="{FF2B5EF4-FFF2-40B4-BE49-F238E27FC236}">
                <a16:creationId xmlns:a16="http://schemas.microsoft.com/office/drawing/2014/main" id="{2526B0AD-9419-418D-9734-AF84583FC426}"/>
              </a:ext>
            </a:extLst>
          </p:cNvPr>
          <p:cNvSpPr txBox="1"/>
          <p:nvPr/>
        </p:nvSpPr>
        <p:spPr>
          <a:xfrm>
            <a:off x="251520" y="980728"/>
            <a:ext cx="468052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1"/>
                </a:solidFill>
              </a:rPr>
              <a:t>Анкета </a:t>
            </a:r>
            <a:r>
              <a:rPr lang="ru-RU" sz="1600" b="1" dirty="0" err="1">
                <a:solidFill>
                  <a:schemeClr val="tx1"/>
                </a:solidFill>
              </a:rPr>
              <a:t>толтурган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бүтүрүүчүлөрдүн</a:t>
            </a:r>
            <a:r>
              <a:rPr lang="ru-RU" sz="1600" b="1" dirty="0">
                <a:solidFill>
                  <a:schemeClr val="tx1"/>
                </a:solidFill>
              </a:rPr>
              <a:t> саны </a:t>
            </a:r>
            <a:r>
              <a:rPr lang="tr-TR" sz="1600" b="1" dirty="0">
                <a:solidFill>
                  <a:schemeClr val="tx1"/>
                </a:solidFill>
              </a:rPr>
              <a:t>: </a:t>
            </a:r>
            <a:r>
              <a:rPr lang="ky-KG" sz="1600" b="1" dirty="0">
                <a:solidFill>
                  <a:schemeClr val="tx1"/>
                </a:solidFill>
              </a:rPr>
              <a:t>5225</a:t>
            </a:r>
          </a:p>
          <a:p>
            <a:r>
              <a:rPr lang="ru-RU" sz="1600" b="1" dirty="0" err="1">
                <a:solidFill>
                  <a:schemeClr val="tx1"/>
                </a:solidFill>
              </a:rPr>
              <a:t>Ишке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орношкондор</a:t>
            </a:r>
            <a:r>
              <a:rPr lang="tr-TR" sz="1600" b="1" dirty="0">
                <a:solidFill>
                  <a:schemeClr val="tx1"/>
                </a:solidFill>
              </a:rPr>
              <a:t>: </a:t>
            </a:r>
            <a:r>
              <a:rPr lang="ru-RU" sz="1600" b="1" dirty="0">
                <a:solidFill>
                  <a:schemeClr val="tx1"/>
                </a:solidFill>
              </a:rPr>
              <a:t>3263</a:t>
            </a:r>
            <a:endParaRPr lang="tr-TR" sz="1600" b="1" dirty="0">
              <a:solidFill>
                <a:schemeClr val="tx1"/>
              </a:solidFill>
            </a:endParaRPr>
          </a:p>
          <a:p>
            <a:r>
              <a:rPr lang="ru-RU" sz="1600" b="1" dirty="0" err="1">
                <a:solidFill>
                  <a:schemeClr val="tx1"/>
                </a:solidFill>
              </a:rPr>
              <a:t>Үл</a:t>
            </a:r>
            <a:r>
              <a:rPr lang="ky-KG" sz="1600" b="1" dirty="0">
                <a:solidFill>
                  <a:schemeClr val="tx1"/>
                </a:solidFill>
              </a:rPr>
              <a:t>үшү</a:t>
            </a:r>
            <a:r>
              <a:rPr lang="tr-TR" sz="1600" b="1" dirty="0">
                <a:solidFill>
                  <a:schemeClr val="tx1"/>
                </a:solidFill>
              </a:rPr>
              <a:t>: </a:t>
            </a:r>
            <a:r>
              <a:rPr lang="ru-RU" sz="1600" b="1" dirty="0">
                <a:solidFill>
                  <a:schemeClr val="tx1"/>
                </a:solidFill>
              </a:rPr>
              <a:t>62,4 </a:t>
            </a:r>
            <a:r>
              <a:rPr lang="tr-TR" sz="1600" b="1" dirty="0">
                <a:solidFill>
                  <a:schemeClr val="tx1"/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821720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Serhat\Desktop\mezunlar_dernegi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7773" y="1005630"/>
            <a:ext cx="3564398" cy="2448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6 Metin kutusu"/>
          <p:cNvSpPr txBox="1"/>
          <p:nvPr/>
        </p:nvSpPr>
        <p:spPr>
          <a:xfrm>
            <a:off x="827584" y="5199583"/>
            <a:ext cx="7488832" cy="461665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ky-KG" sz="2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ЫРААЗЫЧЫЛЫК БИЛДИРЕБИ</a:t>
            </a:r>
            <a:r>
              <a:rPr lang="ru-RU" sz="2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y-KG" sz="2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tr-TR" sz="2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5 Metin kutusu"/>
          <p:cNvSpPr txBox="1"/>
          <p:nvPr/>
        </p:nvSpPr>
        <p:spPr>
          <a:xfrm>
            <a:off x="3491880" y="5877272"/>
            <a:ext cx="1656184" cy="584775"/>
          </a:xfrm>
          <a:prstGeom prst="rect">
            <a:avLst/>
          </a:prstGeom>
          <a:solidFill>
            <a:srgbClr val="9E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32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ky-KG" sz="32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tr-TR" sz="3200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8704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2293</TotalTime>
  <Words>424</Words>
  <Application>Microsoft Office PowerPoint</Application>
  <PresentationFormat>Экран (4:3)</PresentationFormat>
  <Paragraphs>237</Paragraphs>
  <Slides>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Times New Roman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usr-ktmu</dc:creator>
  <cp:lastModifiedBy>Пользователь</cp:lastModifiedBy>
  <cp:revision>156</cp:revision>
  <dcterms:created xsi:type="dcterms:W3CDTF">2013-06-26T08:13:03Z</dcterms:created>
  <dcterms:modified xsi:type="dcterms:W3CDTF">2023-12-29T06:08:41Z</dcterms:modified>
</cp:coreProperties>
</file>